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1" r:id="rId2"/>
    <p:sldId id="258" r:id="rId3"/>
    <p:sldId id="262" r:id="rId4"/>
  </p:sldIdLst>
  <p:sldSz cx="12192000" cy="6858000"/>
  <p:notesSz cx="6807200" cy="9939338"/>
  <p:custDataLst>
    <p:tags r:id="rId6"/>
  </p:custDataLst>
  <p:defaultTextStyle>
    <a:defPPr>
      <a:defRPr lang="ru-RU"/>
    </a:defPPr>
    <a:lvl1pPr marL="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</a:defRPr>
    </a:lvl1pPr>
    <a:lvl2pPr marL="4572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</a:defRPr>
    </a:lvl2pPr>
    <a:lvl3pPr marL="9144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</a:defRPr>
    </a:lvl3pPr>
    <a:lvl4pPr marL="13716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</a:defRPr>
    </a:lvl4pPr>
    <a:lvl5pPr marL="18288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</a:defRPr>
    </a:lvl5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095" autoAdjust="0"/>
  </p:normalViewPr>
  <p:slideViewPr>
    <p:cSldViewPr>
      <p:cViewPr varScale="1">
        <p:scale>
          <a:sx n="107" d="100"/>
          <a:sy n="107" d="100"/>
        </p:scale>
        <p:origin x="5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86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1" name="Date Placeholder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B41B7B-3BF3-4AB1-9714-DD2CF0F58B0E}" type="hfDateTime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2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2053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8"/>
            <a:ext cx="5445760" cy="3913614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lIns="91431" tIns="45716" rIns="91431" bIns="45716" rtlCol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r"/>
            <a:fld id="{27A552B2-BA81-46C8-84CD-F48B8F700E69}" type="slidenum">
              <a:rPr sz="1200"/>
              <a:t>‹#›</a:t>
            </a:fld>
            <a:endParaRPr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noFill/>
          <a:ln w="12700">
            <a:miter lim="800000"/>
          </a:ln>
        </p:spPr>
      </p:sp>
      <p:sp>
        <p:nvSpPr>
          <p:cNvPr id="4099" name="Notes Placeholder 2"/>
          <p:cNvSpPr>
            <a:spLocks noGrp="1"/>
          </p:cNvSpPr>
          <p:nvPr>
            <p:ph type="body" idx="3"/>
          </p:nvPr>
        </p:nvSpPr>
        <p:spPr>
          <a:xfrm>
            <a:off x="681038" y="4783138"/>
            <a:ext cx="5445125" cy="3913187"/>
          </a:xfrm>
          <a:noFill/>
          <a:ln>
            <a:miter lim="800000"/>
          </a:ln>
        </p:spPr>
        <p:txBody>
          <a:bodyPr vert="horz" wrap="square" lIns="91431" tIns="45716" rIns="91431" bIns="45716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>
              <a:spcBef>
                <a:spcPct val="0"/>
              </a:spcBef>
            </a:pPr>
            <a:endParaRPr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31" tIns="45716" rIns="91431" bIns="45716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r"/>
            <a:fld id="{7F29785E-BE3D-4517-9ABE-601DF8AF1CC0}" type="slidenum">
              <a:rPr sz="1200"/>
              <a:t>1</a:t>
            </a:fld>
            <a:endParaRPr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1038" y="4783138"/>
            <a:ext cx="5445125" cy="3913187"/>
          </a:xfrm>
          <a:noFill/>
          <a:ln>
            <a:miter lim="800000"/>
          </a:ln>
        </p:spPr>
        <p:txBody>
          <a:bodyPr vert="horz" wrap="square" lIns="91431" tIns="45716" rIns="91431" bIns="45716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>
              <a:spcBef>
                <a:spcPct val="0"/>
              </a:spcBef>
            </a:pPr>
            <a:endParaRPr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31" tIns="45716" rIns="91431" bIns="45716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r"/>
            <a:fld id="{B8D6B216-AA67-4FFF-A9AF-255C9E41E815}" type="slidenum">
              <a:rPr sz="1200"/>
              <a:t>2</a:t>
            </a:fld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noFill/>
          <a:ln w="12700">
            <a:miter lim="800000"/>
          </a:ln>
        </p:spPr>
      </p:sp>
      <p:sp>
        <p:nvSpPr>
          <p:cNvPr id="8195" name="Notes Placeholder 2"/>
          <p:cNvSpPr>
            <a:spLocks noGrp="1"/>
          </p:cNvSpPr>
          <p:nvPr>
            <p:ph type="body" idx="3"/>
          </p:nvPr>
        </p:nvSpPr>
        <p:spPr>
          <a:xfrm>
            <a:off x="681038" y="4783138"/>
            <a:ext cx="5445125" cy="3913187"/>
          </a:xfrm>
          <a:noFill/>
          <a:ln>
            <a:miter lim="800000"/>
          </a:ln>
        </p:spPr>
        <p:txBody>
          <a:bodyPr vert="horz" wrap="square" lIns="91431" tIns="45716" rIns="91431" bIns="45716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>
              <a:spcBef>
                <a:spcPct val="0"/>
              </a:spcBef>
            </a:pPr>
            <a:endParaRPr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31" tIns="45716" rIns="91431" bIns="45716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r"/>
            <a:fld id="{062C26CB-2882-475B-8C6F-A77A2A06E260}" type="slidenum">
              <a:rPr sz="1200">
                <a:solidFill>
                  <a:srgbClr val="000000"/>
                </a:solidFill>
              </a:rPr>
              <a:t>3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9234A7-87FE-4D82-A762-F256F06D9760}" type="hfDateTime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r"/>
            <a:fld id="{30D1E349-C4A3-475E-8B55-1F71DDB5D8DD}" type="slidenum">
              <a:rPr sz="1200">
                <a:solidFill>
                  <a:srgbClr val="898989"/>
                </a:solidFill>
              </a:rPr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9234A7-87FE-4D82-A762-F256F06D9760}" type="hfDateTime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r"/>
            <a:fld id="{30D1E349-C4A3-475E-8B55-1F71DDB5D8DD}" type="slidenum">
              <a:rPr sz="1200">
                <a:solidFill>
                  <a:srgbClr val="898989"/>
                </a:solidFill>
              </a:rPr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9234A7-87FE-4D82-A762-F256F06D9760}" type="hfDateTime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r"/>
            <a:fld id="{30D1E349-C4A3-475E-8B55-1F71DDB5D8DD}" type="slidenum">
              <a:rPr sz="1200">
                <a:solidFill>
                  <a:srgbClr val="898989"/>
                </a:solidFill>
              </a:rPr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9234A7-87FE-4D82-A762-F256F06D9760}" type="hfDateTime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r"/>
            <a:fld id="{30D1E349-C4A3-475E-8B55-1F71DDB5D8DD}" type="slidenum">
              <a:rPr sz="1200">
                <a:solidFill>
                  <a:srgbClr val="898989"/>
                </a:solidFill>
              </a:rPr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9234A7-87FE-4D82-A762-F256F06D9760}" type="hfDateTime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r"/>
            <a:fld id="{30D1E349-C4A3-475E-8B55-1F71DDB5D8DD}" type="slidenum">
              <a:rPr sz="1200">
                <a:solidFill>
                  <a:srgbClr val="898989"/>
                </a:solidFill>
              </a:rPr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9234A7-87FE-4D82-A762-F256F06D9760}" type="hfDateTime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r"/>
            <a:fld id="{30D1E349-C4A3-475E-8B55-1F71DDB5D8DD}" type="slidenum">
              <a:rPr sz="1200">
                <a:solidFill>
                  <a:srgbClr val="898989"/>
                </a:solidFill>
              </a:rPr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9234A7-87FE-4D82-A762-F256F06D9760}" type="hfDateTime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r"/>
            <a:fld id="{30D1E349-C4A3-475E-8B55-1F71DDB5D8DD}" type="slidenum">
              <a:rPr sz="1200">
                <a:solidFill>
                  <a:srgbClr val="898989"/>
                </a:solidFill>
              </a:rPr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9234A7-87FE-4D82-A762-F256F06D9760}" type="hfDateTime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r"/>
            <a:fld id="{30D1E349-C4A3-475E-8B55-1F71DDB5D8DD}" type="slidenum">
              <a:rPr sz="1200">
                <a:solidFill>
                  <a:srgbClr val="898989"/>
                </a:solidFill>
              </a:rPr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9234A7-87FE-4D82-A762-F256F06D9760}" type="hfDateTime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r"/>
            <a:fld id="{30D1E349-C4A3-475E-8B55-1F71DDB5D8DD}" type="slidenum">
              <a:rPr sz="1200">
                <a:solidFill>
                  <a:srgbClr val="898989"/>
                </a:solidFill>
              </a:rPr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9234A7-87FE-4D82-A762-F256F06D9760}" type="hfDateTime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r"/>
            <a:fld id="{30D1E349-C4A3-475E-8B55-1F71DDB5D8DD}" type="slidenum">
              <a:rPr sz="1200">
                <a:solidFill>
                  <a:srgbClr val="898989"/>
                </a:solidFill>
              </a:rPr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9234A7-87FE-4D82-A762-F256F06D9760}" type="hfDateTime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r"/>
            <a:fld id="{30D1E349-C4A3-475E-8B55-1F71DDB5D8DD}" type="slidenum">
              <a:rPr sz="1200">
                <a:solidFill>
                  <a:srgbClr val="898989"/>
                </a:solidFill>
              </a:rPr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 baseline="0">
                <a:solidFill>
                  <a:schemeClr val="tx1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 lvl="0"/>
            <a:r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9234A7-87FE-4D82-A762-F256F06D9760}" type="hfDateTime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r"/>
            <a:fld id="{30D1E349-C4A3-475E-8B55-1F71DDB5D8DD}" type="slidenum">
              <a:rPr sz="1200">
                <a:solidFill>
                  <a:srgbClr val="898989"/>
                </a:solidFill>
              </a:rPr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indent="0" algn="l" defTabSz="9144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effectLst/>
          <a:latin typeface="Calibri Light" pitchFamily="34" charset="0"/>
          <a:ea typeface="+mj-ea"/>
          <a:cs typeface="+mj-cs"/>
        </a:defRPr>
      </a:lvl1pPr>
    </p:titleStyle>
    <p:bodyStyle>
      <a:lvl1pPr marL="228600" indent="-228600" algn="l" defTabSz="914400" rtl="0" eaLnBrk="1" fontAlgn="base" latinLnBrk="0" hangingPunct="1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6"/>
          <p:cNvSpPr/>
          <p:nvPr/>
        </p:nvSpPr>
        <p:spPr>
          <a:xfrm flipH="1">
            <a:off x="4152900" y="1441450"/>
            <a:ext cx="1824038" cy="1257300"/>
          </a:xfrm>
          <a:prstGeom prst="rect">
            <a:avLst/>
          </a:prstGeom>
          <a:solidFill>
            <a:srgbClr val="D0CECE"/>
          </a:solidFill>
          <a:ln w="6350">
            <a:solidFill>
              <a:schemeClr val="tx1"/>
            </a:solidFill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ctr"/>
            <a:endParaRPr>
              <a:solidFill>
                <a:srgbClr val="FFFFFF"/>
              </a:solidFill>
            </a:endParaRPr>
          </a:p>
        </p:txBody>
      </p:sp>
      <p:sp>
        <p:nvSpPr>
          <p:cNvPr id="3075" name="Rectangle 105"/>
          <p:cNvSpPr/>
          <p:nvPr/>
        </p:nvSpPr>
        <p:spPr>
          <a:xfrm flipH="1">
            <a:off x="4038600" y="2987675"/>
            <a:ext cx="1925638" cy="1255713"/>
          </a:xfrm>
          <a:prstGeom prst="rect">
            <a:avLst/>
          </a:prstGeom>
          <a:solidFill>
            <a:srgbClr val="D0CECE"/>
          </a:solidFill>
          <a:ln w="6350">
            <a:solidFill>
              <a:schemeClr val="tx1"/>
            </a:solidFill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ctr"/>
            <a:endParaRPr>
              <a:solidFill>
                <a:srgbClr val="FFFFFF"/>
              </a:solidFill>
            </a:endParaRPr>
          </a:p>
        </p:txBody>
      </p:sp>
      <p:sp>
        <p:nvSpPr>
          <p:cNvPr id="3076" name="Rectangle 119"/>
          <p:cNvSpPr/>
          <p:nvPr/>
        </p:nvSpPr>
        <p:spPr>
          <a:xfrm flipH="1">
            <a:off x="4171950" y="4489450"/>
            <a:ext cx="1792288" cy="1257300"/>
          </a:xfrm>
          <a:prstGeom prst="rect">
            <a:avLst/>
          </a:prstGeom>
          <a:solidFill>
            <a:srgbClr val="D0CECE"/>
          </a:solidFill>
          <a:ln w="6350">
            <a:solidFill>
              <a:schemeClr val="tx1"/>
            </a:solidFill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ctr"/>
            <a:endParaRPr>
              <a:solidFill>
                <a:srgbClr val="FFFFFF"/>
              </a:solidFill>
            </a:endParaRPr>
          </a:p>
        </p:txBody>
      </p:sp>
      <p:pic>
        <p:nvPicPr>
          <p:cNvPr id="3077" name="Chart 1"/>
          <p:cNvPicPr/>
          <p:nvPr/>
        </p:nvPicPr>
        <p:blipFill>
          <a:blip r:embed="rId4"/>
          <a:stretch>
            <a:fillRect/>
          </a:stretch>
        </p:blipFill>
        <p:spPr>
          <a:xfrm>
            <a:off x="6334125" y="1079500"/>
            <a:ext cx="5443538" cy="2498725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3078" name="Slide Number Placeholder 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r" rtl="0"/>
            <a:r>
              <a:rPr lang="en" sz="1200" b="0" i="0" u="none" strike="noStrike">
                <a:solidFill>
                  <a:srgbClr val="898989"/>
                </a:solidFill>
                <a:latin typeface="Calibri" panose="020F0502020204030204"/>
              </a:rPr>
              <a:t>1</a:t>
            </a:r>
            <a:endParaRPr sz="1200">
              <a:solidFill>
                <a:srgbClr val="898989"/>
              </a:solidFill>
            </a:endParaRPr>
          </a:p>
        </p:txBody>
      </p:sp>
      <p:sp>
        <p:nvSpPr>
          <p:cNvPr id="3079" name="Rectangle 7"/>
          <p:cNvSpPr/>
          <p:nvPr/>
        </p:nvSpPr>
        <p:spPr>
          <a:xfrm>
            <a:off x="552450" y="781050"/>
            <a:ext cx="11325225" cy="3905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" sz="16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Key performance indicators*</a:t>
            </a:r>
          </a:p>
        </p:txBody>
      </p:sp>
      <p:sp>
        <p:nvSpPr>
          <p:cNvPr id="3080" name="Rectangle 80"/>
          <p:cNvSpPr/>
          <p:nvPr/>
        </p:nvSpPr>
        <p:spPr>
          <a:xfrm>
            <a:off x="709613" y="6429375"/>
            <a:ext cx="10221912" cy="230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rtl="0">
              <a:spcAft>
                <a:spcPts val="600"/>
              </a:spcAft>
            </a:pPr>
            <a:r>
              <a:rPr lang="en" sz="900" b="0" i="1" u="none" strike="noStrike">
                <a:latin typeface="Arial"/>
                <a:ea typeface="Arial"/>
              </a:rPr>
              <a:t>* A – actual and percentage of growth in relation to the same period last year, P - plan and degree of the plan implementation</a:t>
            </a:r>
            <a:endParaRPr sz="900" i="1">
              <a:latin typeface="Arial"/>
              <a:ea typeface="Arial"/>
            </a:endParaRPr>
          </a:p>
        </p:txBody>
      </p:sp>
      <p:sp>
        <p:nvSpPr>
          <p:cNvPr id="3081" name="Rectangle 4"/>
          <p:cNvSpPr/>
          <p:nvPr/>
        </p:nvSpPr>
        <p:spPr>
          <a:xfrm>
            <a:off x="6182522" y="1321309"/>
            <a:ext cx="5673165" cy="5046876"/>
          </a:xfrm>
          <a:prstGeom prst="rect">
            <a:avLst/>
          </a:prstGeom>
          <a:noFill/>
          <a:ln w="57150">
            <a:solidFill>
              <a:srgbClr val="F9E3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82" name="Rectangle 46"/>
          <p:cNvSpPr/>
          <p:nvPr/>
        </p:nvSpPr>
        <p:spPr>
          <a:xfrm>
            <a:off x="6440488" y="1406525"/>
            <a:ext cx="2719387" cy="276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rtl="0">
              <a:spcAft>
                <a:spcPts val="600"/>
              </a:spcAft>
            </a:pPr>
            <a:r>
              <a:rPr lang="en" sz="1200" b="1" i="0" u="none" strike="noStrike">
                <a:latin typeface="Arial"/>
                <a:ea typeface="Arial"/>
              </a:rPr>
              <a:t>Production results</a:t>
            </a:r>
            <a:endParaRPr sz="1200" b="1">
              <a:latin typeface="Arial"/>
              <a:ea typeface="Arial"/>
            </a:endParaRPr>
          </a:p>
        </p:txBody>
      </p:sp>
      <p:sp>
        <p:nvSpPr>
          <p:cNvPr id="3083" name="Rectangle 6"/>
          <p:cNvSpPr/>
          <p:nvPr/>
        </p:nvSpPr>
        <p:spPr>
          <a:xfrm>
            <a:off x="7450250" y="4207675"/>
            <a:ext cx="144000" cy="72000"/>
          </a:xfrm>
          <a:prstGeom prst="rect">
            <a:avLst/>
          </a:prstGeom>
          <a:solidFill>
            <a:srgbClr val="F9E3A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84" name="Rectangle 50"/>
          <p:cNvSpPr/>
          <p:nvPr/>
        </p:nvSpPr>
        <p:spPr>
          <a:xfrm>
            <a:off x="7575550" y="4137025"/>
            <a:ext cx="2617788" cy="230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rtl="0">
              <a:spcAft>
                <a:spcPts val="600"/>
              </a:spcAft>
            </a:pPr>
            <a:r>
              <a:rPr lang="en" sz="900" b="0" i="1" u="none" strike="noStrike">
                <a:latin typeface="Arial"/>
                <a:ea typeface="Arial"/>
              </a:rPr>
              <a:t>Gold, thousand ounces</a:t>
            </a:r>
            <a:endParaRPr sz="900" i="1">
              <a:latin typeface="Arial"/>
              <a:ea typeface="Arial"/>
            </a:endParaRPr>
          </a:p>
        </p:txBody>
      </p:sp>
      <p:sp>
        <p:nvSpPr>
          <p:cNvPr id="3085" name="Rectangle 52"/>
          <p:cNvSpPr/>
          <p:nvPr/>
        </p:nvSpPr>
        <p:spPr>
          <a:xfrm>
            <a:off x="9331247" y="4206886"/>
            <a:ext cx="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86" name="Rectangle 53"/>
          <p:cNvSpPr/>
          <p:nvPr/>
        </p:nvSpPr>
        <p:spPr>
          <a:xfrm>
            <a:off x="9456738" y="4135438"/>
            <a:ext cx="2616200" cy="231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rtl="0">
              <a:spcAft>
                <a:spcPts val="600"/>
              </a:spcAft>
            </a:pPr>
            <a:r>
              <a:rPr lang="en" sz="900" b="0" i="1" u="none" strike="noStrike">
                <a:latin typeface="Arial"/>
                <a:ea typeface="Arial"/>
              </a:rPr>
              <a:t>Silicon, thousand tons</a:t>
            </a:r>
            <a:endParaRPr sz="900" i="1">
              <a:latin typeface="Arial"/>
              <a:ea typeface="Arial"/>
            </a:endParaRPr>
          </a:p>
        </p:txBody>
      </p:sp>
      <p:sp>
        <p:nvSpPr>
          <p:cNvPr id="3087" name="Minus 56"/>
          <p:cNvSpPr/>
          <p:nvPr/>
        </p:nvSpPr>
        <p:spPr>
          <a:xfrm>
            <a:off x="9331325" y="4413250"/>
            <a:ext cx="144463" cy="73025"/>
          </a:xfrm>
          <a:prstGeom prst="mathMinus">
            <a:avLst/>
          </a:prstGeom>
          <a:solidFill>
            <a:srgbClr val="FF6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88" name="Rectangle 57"/>
          <p:cNvSpPr/>
          <p:nvPr/>
        </p:nvSpPr>
        <p:spPr>
          <a:xfrm>
            <a:off x="9456738" y="4343400"/>
            <a:ext cx="2616200" cy="230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rtl="0">
              <a:spcAft>
                <a:spcPts val="600"/>
              </a:spcAft>
            </a:pPr>
            <a:r>
              <a:rPr lang="en" sz="900" b="0" i="1" u="none" strike="noStrike">
                <a:latin typeface="Arial"/>
                <a:ea typeface="Arial"/>
              </a:rPr>
              <a:t>Gold, USD per ounce (market)</a:t>
            </a:r>
            <a:endParaRPr lang="en-US" altLang="en-US" sz="900" i="1">
              <a:latin typeface="Arial"/>
              <a:ea typeface="Arial"/>
            </a:endParaRPr>
          </a:p>
        </p:txBody>
      </p:sp>
      <p:sp>
        <p:nvSpPr>
          <p:cNvPr id="3089" name="Rectangle 86"/>
          <p:cNvSpPr/>
          <p:nvPr/>
        </p:nvSpPr>
        <p:spPr>
          <a:xfrm>
            <a:off x="7450250" y="4413520"/>
            <a:ext cx="144000" cy="7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90" name="Rectangle 87"/>
          <p:cNvSpPr/>
          <p:nvPr/>
        </p:nvSpPr>
        <p:spPr>
          <a:xfrm>
            <a:off x="7575550" y="4343400"/>
            <a:ext cx="2617788" cy="230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rtl="0">
              <a:spcAft>
                <a:spcPts val="600"/>
              </a:spcAft>
            </a:pPr>
            <a:r>
              <a:rPr lang="en" sz="900" b="0" i="1" u="none" strike="noStrike">
                <a:latin typeface="Arial"/>
                <a:ea typeface="Arial"/>
              </a:rPr>
              <a:t>Silver, thousand ounces</a:t>
            </a:r>
            <a:endParaRPr sz="900" i="1">
              <a:latin typeface="Arial"/>
              <a:ea typeface="Arial"/>
            </a:endParaRPr>
          </a:p>
        </p:txBody>
      </p:sp>
      <p:cxnSp>
        <p:nvCxnSpPr>
          <p:cNvPr id="3091" name="Straight Connector 9"/>
          <p:cNvCxnSpPr/>
          <p:nvPr/>
        </p:nvCxnSpPr>
        <p:spPr>
          <a:xfrm>
            <a:off x="6807200" y="1319213"/>
            <a:ext cx="1908175" cy="0"/>
          </a:xfrm>
          <a:prstGeom prst="line">
            <a:avLst/>
          </a:prstGeom>
          <a:noFill/>
          <a:ln w="63500">
            <a:solidFill>
              <a:schemeClr val="bg1"/>
            </a:solidFill>
            <a:prstDash val="sysDash"/>
            <a:miter lim="800000"/>
          </a:ln>
        </p:spPr>
      </p:cxnSp>
      <p:sp>
        <p:nvSpPr>
          <p:cNvPr id="3092" name="Oval 5"/>
          <p:cNvSpPr/>
          <p:nvPr/>
        </p:nvSpPr>
        <p:spPr>
          <a:xfrm>
            <a:off x="585363" y="1298851"/>
            <a:ext cx="432000" cy="432000"/>
          </a:xfrm>
          <a:prstGeom prst="ellipse">
            <a:avLst/>
          </a:prstGeom>
          <a:solidFill>
            <a:srgbClr val="F9E3AE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93" name="Rectangle 91"/>
          <p:cNvSpPr/>
          <p:nvPr/>
        </p:nvSpPr>
        <p:spPr>
          <a:xfrm>
            <a:off x="4565650" y="1593850"/>
            <a:ext cx="161290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rtl="0">
              <a:spcAft>
                <a:spcPts val="600"/>
              </a:spcAft>
            </a:pPr>
            <a:r>
              <a:rPr lang="en" sz="1200" b="1" i="0" u="none" strike="noStrike">
                <a:latin typeface="Arial"/>
                <a:ea typeface="Arial"/>
              </a:rPr>
              <a:t>Silver production</a:t>
            </a:r>
            <a:endParaRPr sz="1200" b="1">
              <a:latin typeface="Arial"/>
              <a:ea typeface="Arial"/>
            </a:endParaRPr>
          </a:p>
        </p:txBody>
      </p:sp>
      <p:sp>
        <p:nvSpPr>
          <p:cNvPr id="3094" name="Rectangle 93"/>
          <p:cNvSpPr/>
          <p:nvPr/>
        </p:nvSpPr>
        <p:spPr>
          <a:xfrm>
            <a:off x="4567238" y="2427288"/>
            <a:ext cx="1595437" cy="2460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rtl="0"/>
            <a:r>
              <a:rPr lang="en" sz="1000" b="0" i="1" u="none" strike="noStrike">
                <a:latin typeface="Arial"/>
                <a:ea typeface="Arial"/>
              </a:rPr>
              <a:t>thousand ounces</a:t>
            </a:r>
            <a:endParaRPr sz="1000" i="1">
              <a:latin typeface="Arial"/>
              <a:ea typeface="Arial"/>
            </a:endParaRPr>
          </a:p>
        </p:txBody>
      </p:sp>
      <p:sp>
        <p:nvSpPr>
          <p:cNvPr id="3095" name="Oval 96"/>
          <p:cNvSpPr/>
          <p:nvPr/>
        </p:nvSpPr>
        <p:spPr>
          <a:xfrm>
            <a:off x="3325925" y="1293257"/>
            <a:ext cx="432000" cy="432000"/>
          </a:xfrm>
          <a:prstGeom prst="ellipse">
            <a:avLst/>
          </a:prstGeom>
          <a:solidFill>
            <a:srgbClr val="F9E3AE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96" name="Rectangle 106"/>
          <p:cNvSpPr/>
          <p:nvPr/>
        </p:nvSpPr>
        <p:spPr>
          <a:xfrm>
            <a:off x="4586288" y="3144838"/>
            <a:ext cx="1749425" cy="2778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rtl="0">
              <a:spcAft>
                <a:spcPts val="600"/>
              </a:spcAft>
            </a:pPr>
            <a:r>
              <a:rPr lang="en" sz="1200" b="1" i="0" u="none" strike="noStrike">
                <a:latin typeface="Arial"/>
                <a:ea typeface="Arial"/>
              </a:rPr>
              <a:t>EBITDA</a:t>
            </a:r>
            <a:endParaRPr lang="en-US" altLang="en-US" sz="1200" b="1">
              <a:latin typeface="Arial"/>
              <a:ea typeface="Arial"/>
            </a:endParaRPr>
          </a:p>
        </p:txBody>
      </p:sp>
      <p:sp>
        <p:nvSpPr>
          <p:cNvPr id="3097" name="Rectangle 107"/>
          <p:cNvSpPr/>
          <p:nvPr/>
        </p:nvSpPr>
        <p:spPr>
          <a:xfrm>
            <a:off x="4535488" y="3916363"/>
            <a:ext cx="1595437" cy="2460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rtl="0"/>
            <a:r>
              <a:rPr lang="en" sz="1000" b="0" i="1" u="none" strike="noStrike">
                <a:latin typeface="Arial"/>
                <a:ea typeface="Arial"/>
              </a:rPr>
              <a:t>KZT billion</a:t>
            </a:r>
            <a:endParaRPr sz="1000" i="1">
              <a:latin typeface="Arial"/>
              <a:ea typeface="Arial"/>
            </a:endParaRPr>
          </a:p>
        </p:txBody>
      </p:sp>
      <p:sp>
        <p:nvSpPr>
          <p:cNvPr id="3098" name="Rectangle 120"/>
          <p:cNvSpPr/>
          <p:nvPr/>
        </p:nvSpPr>
        <p:spPr>
          <a:xfrm>
            <a:off x="4637088" y="4652963"/>
            <a:ext cx="1751012" cy="2778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rtl="0">
              <a:spcAft>
                <a:spcPts val="600"/>
              </a:spcAft>
            </a:pPr>
            <a:r>
              <a:rPr lang="en" sz="1200" b="1" i="0" u="none" strike="noStrike">
                <a:latin typeface="Arial"/>
                <a:ea typeface="Arial"/>
              </a:rPr>
              <a:t>Borrowings</a:t>
            </a:r>
            <a:endParaRPr sz="1200" b="1">
              <a:latin typeface="Arial"/>
              <a:ea typeface="Arial"/>
            </a:endParaRPr>
          </a:p>
        </p:txBody>
      </p:sp>
      <p:sp>
        <p:nvSpPr>
          <p:cNvPr id="3099" name="Rectangle 121"/>
          <p:cNvSpPr/>
          <p:nvPr/>
        </p:nvSpPr>
        <p:spPr>
          <a:xfrm>
            <a:off x="4557713" y="5443538"/>
            <a:ext cx="1593850" cy="2460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rtl="0"/>
            <a:r>
              <a:rPr lang="en" sz="1000" b="0" i="1" u="none" strike="noStrike">
                <a:latin typeface="Arial"/>
                <a:ea typeface="Arial"/>
              </a:rPr>
              <a:t>KZT million</a:t>
            </a:r>
            <a:endParaRPr sz="1000" i="1">
              <a:latin typeface="Arial"/>
              <a:ea typeface="Arial"/>
            </a:endParaRPr>
          </a:p>
        </p:txBody>
      </p:sp>
      <p:sp>
        <p:nvSpPr>
          <p:cNvPr id="3100" name="Rectangle 2"/>
          <p:cNvSpPr/>
          <p:nvPr/>
        </p:nvSpPr>
        <p:spPr>
          <a:xfrm>
            <a:off x="497838" y="240089"/>
            <a:ext cx="11287125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" sz="1800" b="1" i="0" u="none" strike="noStrike" kern="1200" cap="none" spc="0" normalizeH="0" baseline="0" noProof="0">
                <a:solidFill>
                  <a:srgbClr val="BFBFBF"/>
                </a:solidFill>
                <a:uLnTx/>
                <a:uFillTx/>
                <a:latin typeface="Arial"/>
                <a:ea typeface="+mn-ea"/>
                <a:cs typeface="Arial"/>
              </a:rPr>
              <a:t>JSC NMC Tau-Ken Samruk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101" name="Chart 3"/>
          <p:cNvGraphicFramePr/>
          <p:nvPr/>
        </p:nvGraphicFramePr>
        <p:xfrm>
          <a:off x="5791200" y="2136775"/>
          <a:ext cx="6332538" cy="203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art" r:id="rId5" imgW="6332538" imgH="2033588" progId="Excel.Chart.8">
                  <p:embed/>
                </p:oleObj>
              </mc:Choice>
              <mc:Fallback>
                <p:oleObj name="Chart" r:id="rId5" imgW="6332538" imgH="2033588" progId="Excel.Char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91200" y="2136775"/>
                        <a:ext cx="6332538" cy="2033588"/>
                      </a:xfrm>
                      <a:prstGeom prst="rect">
                        <a:avLst/>
                      </a:prstGeom>
                      <a:noFill/>
                      <a:ln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" name="Rectangle 1"/>
          <p:cNvSpPr/>
          <p:nvPr/>
        </p:nvSpPr>
        <p:spPr>
          <a:xfrm>
            <a:off x="4648200" y="261938"/>
            <a:ext cx="7229475" cy="3079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r" rtl="0"/>
            <a:r>
              <a:rPr lang="en" sz="1400" b="1" i="0" u="none" strike="noStrike">
                <a:latin typeface="Arial"/>
                <a:ea typeface="Arial"/>
              </a:rPr>
              <a:t>Results of the financial and economic activity for M6 2024</a:t>
            </a:r>
            <a:endParaRPr sz="1400">
              <a:latin typeface="Arial"/>
              <a:ea typeface="Arial"/>
            </a:endParaRPr>
          </a:p>
        </p:txBody>
      </p:sp>
      <p:sp>
        <p:nvSpPr>
          <p:cNvPr id="3103" name="Rectangle 13"/>
          <p:cNvSpPr/>
          <p:nvPr/>
        </p:nvSpPr>
        <p:spPr>
          <a:xfrm flipH="1">
            <a:off x="1408113" y="1444625"/>
            <a:ext cx="1790700" cy="1257300"/>
          </a:xfrm>
          <a:prstGeom prst="rect">
            <a:avLst/>
          </a:prstGeom>
          <a:solidFill>
            <a:srgbClr val="D0CECE"/>
          </a:solidFill>
          <a:ln w="6350">
            <a:solidFill>
              <a:schemeClr val="tx1"/>
            </a:solidFill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ctr"/>
            <a:endParaRPr>
              <a:solidFill>
                <a:srgbClr val="FFFFFF"/>
              </a:solidFill>
            </a:endParaRPr>
          </a:p>
        </p:txBody>
      </p:sp>
      <p:sp>
        <p:nvSpPr>
          <p:cNvPr id="3104" name="Rectangle 59"/>
          <p:cNvSpPr/>
          <p:nvPr/>
        </p:nvSpPr>
        <p:spPr>
          <a:xfrm>
            <a:off x="1778000" y="1603375"/>
            <a:ext cx="152717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rtl="0">
              <a:spcAft>
                <a:spcPts val="600"/>
              </a:spcAft>
            </a:pPr>
            <a:r>
              <a:rPr lang="en" sz="1200" b="1" i="0" u="none" strike="noStrike">
                <a:latin typeface="Arial"/>
                <a:ea typeface="Arial"/>
              </a:rPr>
              <a:t>Gold production</a:t>
            </a:r>
            <a:endParaRPr sz="1200" b="1">
              <a:latin typeface="Arial"/>
              <a:ea typeface="Arial"/>
            </a:endParaRPr>
          </a:p>
        </p:txBody>
      </p:sp>
      <p:sp>
        <p:nvSpPr>
          <p:cNvPr id="3105" name="Rectangle 90"/>
          <p:cNvSpPr/>
          <p:nvPr/>
        </p:nvSpPr>
        <p:spPr>
          <a:xfrm>
            <a:off x="1765300" y="2409825"/>
            <a:ext cx="1227138" cy="2460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rtl="0"/>
            <a:r>
              <a:rPr lang="en" sz="1000" b="0" i="1" u="none" strike="noStrike">
                <a:latin typeface="Arial"/>
                <a:ea typeface="Arial"/>
              </a:rPr>
              <a:t>thousand ounces</a:t>
            </a:r>
            <a:endParaRPr sz="1000" i="1">
              <a:latin typeface="Arial"/>
              <a:ea typeface="Arial"/>
            </a:endParaRPr>
          </a:p>
        </p:txBody>
      </p:sp>
      <p:sp>
        <p:nvSpPr>
          <p:cNvPr id="3106" name="Pentagon 14"/>
          <p:cNvSpPr/>
          <p:nvPr/>
        </p:nvSpPr>
        <p:spPr>
          <a:xfrm>
            <a:off x="757238" y="1449388"/>
            <a:ext cx="1008062" cy="1252537"/>
          </a:xfrm>
          <a:prstGeom prst="homePlate">
            <a:avLst>
              <a:gd name="adj" fmla="val 27315"/>
            </a:avLst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ctr"/>
            <a:endParaRPr>
              <a:solidFill>
                <a:srgbClr val="FFFFFF"/>
              </a:solidFill>
            </a:endParaRPr>
          </a:p>
        </p:txBody>
      </p:sp>
      <p:sp>
        <p:nvSpPr>
          <p:cNvPr id="3107" name="Rectangle 60"/>
          <p:cNvSpPr/>
          <p:nvPr/>
        </p:nvSpPr>
        <p:spPr>
          <a:xfrm>
            <a:off x="756920" y="1598480"/>
            <a:ext cx="897604" cy="9387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85725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" sz="1200" b="0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" sz="1200" b="1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 830 </a:t>
            </a:r>
            <a:r>
              <a:rPr kumimoji="0" lang="en" sz="1000" b="1" i="1" u="none" strike="noStrike" kern="1200" cap="none" spc="0" normalizeH="0" baseline="0" noProof="0" dirty="0">
                <a:solidFill>
                  <a:srgbClr val="00B050"/>
                </a:solidFill>
                <a:uLnTx/>
                <a:uFillTx/>
                <a:latin typeface="Arial"/>
                <a:ea typeface="+mn-ea"/>
                <a:cs typeface="Arial"/>
              </a:rPr>
              <a:t>13%</a:t>
            </a:r>
          </a:p>
          <a:p>
            <a:pPr marL="85725" marR="0" lvl="0" indent="0" algn="ctr" defTabSz="914400" rtl="0" eaLnBrk="1" fontAlgn="auto" latinLnBrk="0" hangingPunct="1">
              <a:lnSpc>
                <a:spcPts val="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" sz="1200" b="0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lang="en" sz="1200" b="1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 770 </a:t>
            </a:r>
          </a:p>
          <a:p>
            <a:pPr marL="85725" marR="0" lvl="0" indent="0" algn="ctr" defTabSz="914400" rtl="0" eaLnBrk="1" fontAlgn="auto" latinLnBrk="0" hangingPunct="1">
              <a:lnSpc>
                <a:spcPts val="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" sz="1000" b="1" i="1" u="none" strike="noStrike" kern="1200" cap="none" spc="0" normalizeH="0" baseline="0" noProof="0" dirty="0">
                <a:solidFill>
                  <a:srgbClr val="00B050"/>
                </a:solidFill>
                <a:uLnTx/>
                <a:uFillTx/>
                <a:latin typeface="Arial"/>
                <a:ea typeface="+mn-ea"/>
                <a:cs typeface="Arial"/>
              </a:rPr>
              <a:t>8%</a:t>
            </a:r>
            <a:endParaRPr kumimoji="0" lang="ru-RU" sz="105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08" name="Oval 5"/>
          <p:cNvSpPr/>
          <p:nvPr/>
        </p:nvSpPr>
        <p:spPr>
          <a:xfrm>
            <a:off x="585363" y="1298851"/>
            <a:ext cx="432000" cy="432000"/>
          </a:xfrm>
          <a:prstGeom prst="ellipse">
            <a:avLst/>
          </a:prstGeom>
          <a:solidFill>
            <a:srgbClr val="F9E3AE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09" name="Rectangle 47"/>
          <p:cNvSpPr/>
          <p:nvPr/>
        </p:nvSpPr>
        <p:spPr>
          <a:xfrm>
            <a:off x="551180" y="1394010"/>
            <a:ext cx="416560" cy="2154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85725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" sz="1400" b="1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Au</a:t>
            </a:r>
            <a:endParaRPr kumimoji="0" lang="ru-RU" sz="105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10" name="Pentagon 94"/>
          <p:cNvSpPr/>
          <p:nvPr/>
        </p:nvSpPr>
        <p:spPr>
          <a:xfrm>
            <a:off x="3497263" y="1441450"/>
            <a:ext cx="1008062" cy="1255713"/>
          </a:xfrm>
          <a:prstGeom prst="homePlate">
            <a:avLst>
              <a:gd name="adj" fmla="val 27315"/>
            </a:avLst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ctr"/>
            <a:endParaRPr>
              <a:solidFill>
                <a:srgbClr val="FFFFFF"/>
              </a:solidFill>
            </a:endParaRPr>
          </a:p>
        </p:txBody>
      </p:sp>
      <p:sp>
        <p:nvSpPr>
          <p:cNvPr id="3111" name="Rectangle 95"/>
          <p:cNvSpPr/>
          <p:nvPr/>
        </p:nvSpPr>
        <p:spPr>
          <a:xfrm>
            <a:off x="3551618" y="1613489"/>
            <a:ext cx="754153" cy="87716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85725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" sz="1200" b="0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" sz="1200" b="1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 4     </a:t>
            </a:r>
            <a:r>
              <a:rPr kumimoji="0" lang="en" sz="1000" b="1" i="1" u="none" strike="noStrike" kern="1200" cap="none" spc="0" normalizeH="0" baseline="0" noProof="0" dirty="0">
                <a:solidFill>
                  <a:srgbClr val="FF0000"/>
                </a:solidFill>
                <a:uLnTx/>
                <a:uFillTx/>
                <a:latin typeface="Arial"/>
                <a:ea typeface="+mn-ea"/>
                <a:cs typeface="Arial"/>
              </a:rPr>
              <a:t>-93%</a:t>
            </a:r>
            <a:endParaRPr kumimoji="0" lang="en-US" sz="1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20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" sz="1200" b="0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lang="en" sz="1200" b="1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 112</a:t>
            </a:r>
          </a:p>
          <a:p>
            <a:pPr marL="720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" sz="1100" b="1" i="1" u="none" strike="noStrike" kern="1200" cap="none" spc="0" normalizeH="0" baseline="0" noProof="0" dirty="0">
                <a:solidFill>
                  <a:srgbClr val="FF0000"/>
                </a:solidFill>
                <a:uLnTx/>
                <a:uFillTx/>
                <a:latin typeface="Arial"/>
                <a:ea typeface="+mn-ea"/>
                <a:cs typeface="Arial"/>
              </a:rPr>
              <a:t>96%</a:t>
            </a:r>
          </a:p>
        </p:txBody>
      </p:sp>
      <p:sp>
        <p:nvSpPr>
          <p:cNvPr id="3112" name="Oval 96"/>
          <p:cNvSpPr/>
          <p:nvPr/>
        </p:nvSpPr>
        <p:spPr>
          <a:xfrm>
            <a:off x="3325925" y="1293257"/>
            <a:ext cx="432000" cy="432000"/>
          </a:xfrm>
          <a:prstGeom prst="ellipse">
            <a:avLst/>
          </a:prstGeom>
          <a:solidFill>
            <a:srgbClr val="F9E3AE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13" name="Rectangle 97"/>
          <p:cNvSpPr/>
          <p:nvPr/>
        </p:nvSpPr>
        <p:spPr>
          <a:xfrm>
            <a:off x="3291742" y="1388416"/>
            <a:ext cx="416560" cy="2154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85725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" sz="1400" b="1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Ag</a:t>
            </a:r>
            <a:endParaRPr kumimoji="0" lang="ru-RU" sz="105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14" name="Rectangle 98"/>
          <p:cNvSpPr/>
          <p:nvPr/>
        </p:nvSpPr>
        <p:spPr>
          <a:xfrm flipH="1">
            <a:off x="1284288" y="2981325"/>
            <a:ext cx="1927225" cy="1257300"/>
          </a:xfrm>
          <a:prstGeom prst="rect">
            <a:avLst/>
          </a:prstGeom>
          <a:solidFill>
            <a:srgbClr val="D0CECE"/>
          </a:solidFill>
          <a:ln w="6350">
            <a:solidFill>
              <a:schemeClr val="tx1"/>
            </a:solidFill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ctr"/>
            <a:endParaRPr>
              <a:solidFill>
                <a:srgbClr val="FFFFFF"/>
              </a:solidFill>
            </a:endParaRPr>
          </a:p>
        </p:txBody>
      </p:sp>
      <p:sp>
        <p:nvSpPr>
          <p:cNvPr id="3115" name="Rectangle 99"/>
          <p:cNvSpPr/>
          <p:nvPr/>
        </p:nvSpPr>
        <p:spPr>
          <a:xfrm>
            <a:off x="1781175" y="3141663"/>
            <a:ext cx="1141413" cy="276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rtl="0">
              <a:spcAft>
                <a:spcPts val="600"/>
              </a:spcAft>
            </a:pPr>
            <a:r>
              <a:rPr lang="en" sz="1200" b="1" i="0" u="none" strike="noStrike">
                <a:latin typeface="Arial"/>
                <a:ea typeface="Arial"/>
              </a:rPr>
              <a:t>Revenue</a:t>
            </a:r>
            <a:endParaRPr sz="1200" b="1">
              <a:latin typeface="Arial"/>
              <a:ea typeface="Arial"/>
            </a:endParaRPr>
          </a:p>
        </p:txBody>
      </p:sp>
      <p:sp>
        <p:nvSpPr>
          <p:cNvPr id="3116" name="Rectangle 100"/>
          <p:cNvSpPr/>
          <p:nvPr/>
        </p:nvSpPr>
        <p:spPr>
          <a:xfrm>
            <a:off x="1768475" y="3911600"/>
            <a:ext cx="1593850" cy="2460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rtl="0"/>
            <a:r>
              <a:rPr lang="en" sz="1000" b="0" i="1" u="none" strike="noStrike">
                <a:latin typeface="Arial"/>
                <a:ea typeface="Arial"/>
              </a:rPr>
              <a:t>KZT billion</a:t>
            </a:r>
            <a:endParaRPr sz="1000" i="1">
              <a:latin typeface="Arial"/>
              <a:ea typeface="Arial"/>
            </a:endParaRPr>
          </a:p>
        </p:txBody>
      </p:sp>
      <p:sp>
        <p:nvSpPr>
          <p:cNvPr id="3117" name="Pentagon 101"/>
          <p:cNvSpPr/>
          <p:nvPr/>
        </p:nvSpPr>
        <p:spPr>
          <a:xfrm>
            <a:off x="769938" y="2981325"/>
            <a:ext cx="1008062" cy="1255713"/>
          </a:xfrm>
          <a:prstGeom prst="homePlate">
            <a:avLst>
              <a:gd name="adj" fmla="val 27315"/>
            </a:avLst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ctr"/>
            <a:endParaRPr>
              <a:solidFill>
                <a:srgbClr val="FFFFFF"/>
              </a:solidFill>
            </a:endParaRPr>
          </a:p>
        </p:txBody>
      </p:sp>
      <p:sp>
        <p:nvSpPr>
          <p:cNvPr id="3118" name="Rectangle 102"/>
          <p:cNvSpPr/>
          <p:nvPr/>
        </p:nvSpPr>
        <p:spPr>
          <a:xfrm>
            <a:off x="806430" y="3155075"/>
            <a:ext cx="754153" cy="9387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85725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" sz="12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" sz="1200" b="1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 503 </a:t>
            </a:r>
            <a:r>
              <a:rPr kumimoji="0" lang="en" sz="1000" b="1" i="1" u="none" strike="noStrike" kern="1200" cap="none" spc="0" normalizeH="0" baseline="0" noProof="0">
                <a:solidFill>
                  <a:srgbClr val="00B050"/>
                </a:solidFill>
                <a:uLnTx/>
                <a:uFillTx/>
                <a:latin typeface="Arial"/>
                <a:ea typeface="+mn-ea"/>
                <a:cs typeface="Arial"/>
              </a:rPr>
              <a:t>41%</a:t>
            </a:r>
          </a:p>
          <a:p>
            <a:pPr marL="85725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" sz="12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lang="en" sz="1200" b="1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 407 </a:t>
            </a:r>
            <a:r>
              <a:rPr kumimoji="0" lang="en" sz="1000" b="1" i="1" u="none" strike="noStrike" kern="1200" cap="none" spc="0" normalizeH="0" baseline="0" noProof="0">
                <a:solidFill>
                  <a:srgbClr val="00B050"/>
                </a:solidFill>
                <a:uLnTx/>
                <a:uFillTx/>
                <a:latin typeface="Arial"/>
                <a:ea typeface="+mn-ea"/>
                <a:cs typeface="Arial"/>
              </a:rPr>
              <a:t>24%</a:t>
            </a:r>
          </a:p>
        </p:txBody>
      </p:sp>
      <p:sp>
        <p:nvSpPr>
          <p:cNvPr id="3119" name="Oval 103"/>
          <p:cNvSpPr/>
          <p:nvPr/>
        </p:nvSpPr>
        <p:spPr>
          <a:xfrm>
            <a:off x="597991" y="2830718"/>
            <a:ext cx="432000" cy="432000"/>
          </a:xfrm>
          <a:prstGeom prst="ellipse">
            <a:avLst/>
          </a:prstGeom>
          <a:solidFill>
            <a:srgbClr val="F9E3AE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20" name="Pentagon 108"/>
          <p:cNvSpPr/>
          <p:nvPr/>
        </p:nvSpPr>
        <p:spPr>
          <a:xfrm>
            <a:off x="3497263" y="2987675"/>
            <a:ext cx="1008062" cy="1254125"/>
          </a:xfrm>
          <a:prstGeom prst="homePlate">
            <a:avLst>
              <a:gd name="adj" fmla="val 27315"/>
            </a:avLst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ctr"/>
            <a:endParaRPr>
              <a:solidFill>
                <a:srgbClr val="FFFFFF"/>
              </a:solidFill>
            </a:endParaRPr>
          </a:p>
        </p:txBody>
      </p:sp>
      <p:sp>
        <p:nvSpPr>
          <p:cNvPr id="3121" name="Rectangle 109"/>
          <p:cNvSpPr/>
          <p:nvPr/>
        </p:nvSpPr>
        <p:spPr>
          <a:xfrm>
            <a:off x="3431496" y="3154217"/>
            <a:ext cx="970525" cy="9387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85725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" sz="1200" b="0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" sz="1200" b="1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 30 977 </a:t>
            </a:r>
            <a:r>
              <a:rPr kumimoji="0" lang="en" sz="1000" b="1" i="1" u="none" strike="noStrike" kern="1200" cap="none" spc="0" normalizeH="0" baseline="0" noProof="0" dirty="0">
                <a:solidFill>
                  <a:srgbClr val="00B050"/>
                </a:solidFill>
                <a:uLnTx/>
                <a:uFillTx/>
                <a:latin typeface="Arial"/>
                <a:ea typeface="+mn-ea"/>
                <a:cs typeface="Arial"/>
              </a:rPr>
              <a:t>2 707%</a:t>
            </a:r>
            <a:endParaRPr kumimoji="0" lang="en-US" sz="105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5725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" sz="1200" b="0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lang="en" sz="1200" b="1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" sz="1200" b="1" u="none" strike="noStrike" kern="1200" cap="none" spc="0" normalizeH="0" baseline="0" noProof="0" dirty="0">
                <a:uLnTx/>
                <a:uFillTx/>
                <a:latin typeface="Arial"/>
                <a:ea typeface="+mn-ea"/>
                <a:cs typeface="Arial"/>
              </a:rPr>
              <a:t>5 952     </a:t>
            </a:r>
            <a:r>
              <a:rPr kumimoji="0" lang="en" sz="1000" b="1" i="1" u="none" strike="noStrike" kern="1200" cap="none" spc="0" normalizeH="0" baseline="0" noProof="0" dirty="0">
                <a:solidFill>
                  <a:srgbClr val="00B050"/>
                </a:solidFill>
                <a:uLnTx/>
                <a:uFillTx/>
                <a:latin typeface="Arial"/>
                <a:ea typeface="+mn-ea"/>
                <a:cs typeface="Arial"/>
              </a:rPr>
              <a:t>420%</a:t>
            </a:r>
            <a:endParaRPr kumimoji="0" lang="ru-RU" sz="105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22" name="Oval 110"/>
          <p:cNvSpPr/>
          <p:nvPr/>
        </p:nvSpPr>
        <p:spPr>
          <a:xfrm>
            <a:off x="3326243" y="2839031"/>
            <a:ext cx="432000" cy="432000"/>
          </a:xfrm>
          <a:prstGeom prst="ellipse">
            <a:avLst/>
          </a:prstGeom>
          <a:solidFill>
            <a:srgbClr val="F9E3AE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23" name="Graphic 12" descr="Bar graph with upward tren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5025" y="2905125"/>
            <a:ext cx="323850" cy="3238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124" name="Rectangle 112"/>
          <p:cNvSpPr/>
          <p:nvPr/>
        </p:nvSpPr>
        <p:spPr>
          <a:xfrm flipH="1">
            <a:off x="1257300" y="4494213"/>
            <a:ext cx="1925638" cy="1255712"/>
          </a:xfrm>
          <a:prstGeom prst="rect">
            <a:avLst/>
          </a:prstGeom>
          <a:solidFill>
            <a:srgbClr val="D0CECE"/>
          </a:solidFill>
          <a:ln w="6350">
            <a:solidFill>
              <a:schemeClr val="tx1"/>
            </a:solidFill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ctr"/>
            <a:endParaRPr>
              <a:solidFill>
                <a:srgbClr val="FFFFFF"/>
              </a:solidFill>
            </a:endParaRPr>
          </a:p>
        </p:txBody>
      </p:sp>
      <p:sp>
        <p:nvSpPr>
          <p:cNvPr id="3125" name="Rectangle 113"/>
          <p:cNvSpPr/>
          <p:nvPr/>
        </p:nvSpPr>
        <p:spPr>
          <a:xfrm>
            <a:off x="1765300" y="4686300"/>
            <a:ext cx="1749425" cy="276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rtl="0">
              <a:spcAft>
                <a:spcPts val="600"/>
              </a:spcAft>
            </a:pPr>
            <a:r>
              <a:rPr lang="en" sz="1200" b="1" i="0" u="none" strike="noStrike">
                <a:latin typeface="Arial"/>
                <a:ea typeface="Arial"/>
              </a:rPr>
              <a:t>CAPEX</a:t>
            </a:r>
            <a:endParaRPr lang="en-US" altLang="en-US" sz="1200" b="1">
              <a:latin typeface="Arial"/>
              <a:ea typeface="Arial"/>
            </a:endParaRPr>
          </a:p>
        </p:txBody>
      </p:sp>
      <p:sp>
        <p:nvSpPr>
          <p:cNvPr id="3126" name="Rectangle 114"/>
          <p:cNvSpPr/>
          <p:nvPr/>
        </p:nvSpPr>
        <p:spPr>
          <a:xfrm>
            <a:off x="1760538" y="5443538"/>
            <a:ext cx="1595437" cy="2460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rtl="0"/>
            <a:r>
              <a:rPr lang="en" sz="1000" b="0" i="1" u="none" strike="noStrike">
                <a:latin typeface="Arial"/>
                <a:ea typeface="Arial"/>
              </a:rPr>
              <a:t>KZT million</a:t>
            </a:r>
            <a:endParaRPr sz="1000" i="1">
              <a:latin typeface="Arial"/>
              <a:ea typeface="Arial"/>
            </a:endParaRPr>
          </a:p>
        </p:txBody>
      </p:sp>
      <p:sp>
        <p:nvSpPr>
          <p:cNvPr id="3127" name="Pentagon 115"/>
          <p:cNvSpPr/>
          <p:nvPr/>
        </p:nvSpPr>
        <p:spPr>
          <a:xfrm>
            <a:off x="741363" y="4494213"/>
            <a:ext cx="1008062" cy="1255712"/>
          </a:xfrm>
          <a:prstGeom prst="homePlate">
            <a:avLst>
              <a:gd name="adj" fmla="val 27315"/>
            </a:avLst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ctr"/>
            <a:endParaRPr>
              <a:solidFill>
                <a:srgbClr val="FFFFFF"/>
              </a:solidFill>
            </a:endParaRPr>
          </a:p>
        </p:txBody>
      </p:sp>
      <p:sp>
        <p:nvSpPr>
          <p:cNvPr id="3128" name="Rectangle 116"/>
          <p:cNvSpPr/>
          <p:nvPr/>
        </p:nvSpPr>
        <p:spPr>
          <a:xfrm>
            <a:off x="719310" y="4682859"/>
            <a:ext cx="994901" cy="9387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85725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" sz="12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" sz="1200" b="1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 9 899 </a:t>
            </a:r>
            <a:r>
              <a:rPr kumimoji="0" lang="en" sz="1000" b="1" i="1" u="none" strike="noStrike" kern="1200" cap="none" spc="0" normalizeH="0" baseline="0" noProof="0">
                <a:solidFill>
                  <a:srgbClr val="00B050"/>
                </a:solidFill>
                <a:uLnTx/>
                <a:uFillTx/>
                <a:latin typeface="Arial"/>
                <a:ea typeface="+mn-ea"/>
                <a:cs typeface="Arial"/>
              </a:rPr>
              <a:t>27%</a:t>
            </a:r>
          </a:p>
          <a:p>
            <a:pPr marL="85725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" sz="12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lang="en" sz="1200" b="1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 29 500   </a:t>
            </a:r>
            <a:r>
              <a:rPr kumimoji="0" lang="en" sz="1000" b="1" i="1" u="none" strike="noStrike" kern="1200" cap="none" spc="0" normalizeH="0" baseline="0" noProof="0">
                <a:solidFill>
                  <a:srgbClr val="FF0000"/>
                </a:solidFill>
                <a:uLnTx/>
                <a:uFillTx/>
                <a:latin typeface="Arial"/>
                <a:ea typeface="+mn-ea"/>
                <a:cs typeface="Arial"/>
              </a:rPr>
              <a:t>-66%</a:t>
            </a:r>
            <a:endParaRPr kumimoji="0" lang="ru-RU" sz="105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29" name="Oval 117"/>
          <p:cNvSpPr/>
          <p:nvPr/>
        </p:nvSpPr>
        <p:spPr>
          <a:xfrm>
            <a:off x="570162" y="4343307"/>
            <a:ext cx="432000" cy="432000"/>
          </a:xfrm>
          <a:prstGeom prst="ellipse">
            <a:avLst/>
          </a:prstGeom>
          <a:solidFill>
            <a:srgbClr val="F9E3AE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30" name="Graphic 10" descr="Excavato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763" y="4373563"/>
            <a:ext cx="360362" cy="3603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131" name="Pentagon 122"/>
          <p:cNvSpPr/>
          <p:nvPr/>
        </p:nvSpPr>
        <p:spPr>
          <a:xfrm>
            <a:off x="3497263" y="4489450"/>
            <a:ext cx="1008062" cy="1255713"/>
          </a:xfrm>
          <a:prstGeom prst="homePlate">
            <a:avLst>
              <a:gd name="adj" fmla="val 27315"/>
            </a:avLst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ctr"/>
            <a:endParaRPr>
              <a:solidFill>
                <a:srgbClr val="FFFFFF"/>
              </a:solidFill>
            </a:endParaRPr>
          </a:p>
        </p:txBody>
      </p:sp>
      <p:sp>
        <p:nvSpPr>
          <p:cNvPr id="3132" name="Rectangle 123"/>
          <p:cNvSpPr/>
          <p:nvPr/>
        </p:nvSpPr>
        <p:spPr>
          <a:xfrm>
            <a:off x="3505018" y="4658173"/>
            <a:ext cx="976651" cy="9387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85725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" sz="1200" b="0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" sz="1200" b="1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 71 246 </a:t>
            </a:r>
            <a:r>
              <a:rPr kumimoji="0" lang="en" sz="1000" b="1" i="1" u="none" strike="noStrike" kern="1200" cap="none" spc="0" normalizeH="0" baseline="0" noProof="0" dirty="0">
                <a:solidFill>
                  <a:srgbClr val="00B050"/>
                </a:solidFill>
                <a:uLnTx/>
                <a:uFillTx/>
                <a:latin typeface="Arial"/>
                <a:ea typeface="+mn-ea"/>
                <a:cs typeface="Arial"/>
              </a:rPr>
              <a:t>36%</a:t>
            </a:r>
            <a:endParaRPr kumimoji="0" lang="en-US" sz="105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5725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" sz="1200" b="0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lang="en" sz="1200" b="1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 82 782  </a:t>
            </a:r>
            <a:r>
              <a:rPr kumimoji="0" lang="en" sz="1000" b="1" i="1" u="none" strike="noStrike" kern="1200" cap="none" spc="0" normalizeH="0" baseline="0" noProof="0" dirty="0">
                <a:solidFill>
                  <a:srgbClr val="FF0000"/>
                </a:solidFill>
                <a:uLnTx/>
                <a:uFillTx/>
                <a:latin typeface="Arial"/>
                <a:ea typeface="+mn-ea"/>
                <a:cs typeface="Arial"/>
              </a:rPr>
              <a:t>-14%</a:t>
            </a:r>
          </a:p>
        </p:txBody>
      </p:sp>
      <p:sp>
        <p:nvSpPr>
          <p:cNvPr id="3133" name="Oval 124"/>
          <p:cNvSpPr/>
          <p:nvPr/>
        </p:nvSpPr>
        <p:spPr>
          <a:xfrm>
            <a:off x="3325925" y="4342147"/>
            <a:ext cx="432000" cy="432000"/>
          </a:xfrm>
          <a:prstGeom prst="ellipse">
            <a:avLst/>
          </a:prstGeom>
          <a:solidFill>
            <a:srgbClr val="F9E3AE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34" name="Graphic 6" descr="Dollar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8838" y="4411663"/>
            <a:ext cx="287337" cy="287337"/>
          </a:xfrm>
          <a:prstGeom prst="rect">
            <a:avLst/>
          </a:prstGeom>
          <a:solidFill>
            <a:srgbClr val="F9E3AE"/>
          </a:solidFill>
          <a:ln>
            <a:noFill/>
            <a:miter lim="800000"/>
          </a:ln>
        </p:spPr>
      </p:pic>
      <p:pic>
        <p:nvPicPr>
          <p:cNvPr id="3135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813" y="2884488"/>
            <a:ext cx="339725" cy="3413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136" name="Rectangle 54"/>
          <p:cNvSpPr/>
          <p:nvPr/>
        </p:nvSpPr>
        <p:spPr>
          <a:xfrm>
            <a:off x="6257925" y="4624388"/>
            <a:ext cx="5522913" cy="1670050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lIns="126000" tIns="126000" rIns="126000" bIns="12600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228600" lvl="0" indent="-228600" algn="just" rtl="0">
              <a:spcAft>
                <a:spcPts val="600"/>
              </a:spcAft>
              <a:buFont typeface="Calibri Light" pitchFamily="34" charset="0"/>
              <a:buAutoNum type="arabicPeriod"/>
            </a:pPr>
            <a:r>
              <a:rPr lang="en" sz="1100" b="0" i="0" u="none" strike="noStrike" dirty="0">
                <a:latin typeface="Arial"/>
                <a:ea typeface="Arial"/>
              </a:rPr>
              <a:t>The production of refined gold includes the processing of purchased (503 thousand ounces) and tolling (387 thousand ounces) raw materials. </a:t>
            </a:r>
          </a:p>
          <a:p>
            <a:pPr marL="228600" lvl="0" indent="-228600" algn="just" rtl="0">
              <a:spcAft>
                <a:spcPts val="600"/>
              </a:spcAft>
              <a:buFont typeface="Calibri Light" pitchFamily="34" charset="0"/>
              <a:buAutoNum type="arabicPeriod"/>
            </a:pPr>
            <a:r>
              <a:rPr lang="en" sz="1100" b="0" i="0" u="none" strike="noStrike" dirty="0">
                <a:latin typeface="Arial"/>
                <a:ea typeface="Arial"/>
              </a:rPr>
              <a:t>The growth of gold production for the reporting period was due to an increase in the supply of gold-containing raw materials for smelting.</a:t>
            </a:r>
          </a:p>
          <a:p>
            <a:pPr marL="228600" lvl="0" indent="-228600" algn="just" rtl="0">
              <a:spcAft>
                <a:spcPts val="600"/>
              </a:spcAft>
              <a:buFont typeface="Calibri Light" pitchFamily="34" charset="0"/>
              <a:buAutoNum type="arabicPeriod"/>
            </a:pPr>
            <a:r>
              <a:rPr lang="en" sz="1100" b="0" i="0" u="none" strike="noStrike" dirty="0">
                <a:latin typeface="Arial"/>
                <a:ea typeface="Arial"/>
              </a:rPr>
              <a:t>The silver production is an associated activity. </a:t>
            </a:r>
          </a:p>
          <a:p>
            <a:pPr marL="228600" lvl="0" indent="-228600" algn="just" rtl="0">
              <a:spcAft>
                <a:spcPts val="600"/>
              </a:spcAft>
              <a:buFont typeface="Calibri Light" pitchFamily="34" charset="0"/>
              <a:buAutoNum type="arabicPeriod"/>
            </a:pPr>
            <a:r>
              <a:rPr lang="en" sz="1100" b="0" i="0" u="none" strike="noStrike" dirty="0">
                <a:latin typeface="Arial"/>
                <a:ea typeface="Arial"/>
              </a:rPr>
              <a:t>The production of metallurgical silicon was suspended </a:t>
            </a:r>
            <a:r>
              <a:rPr lang="en" sz="700" b="0" i="1" u="none" strike="noStrike" dirty="0">
                <a:latin typeface="Arial"/>
                <a:ea typeface="Arial"/>
              </a:rPr>
              <a:t>(in Q4 2019 due to decrease in quotations for silicon)</a:t>
            </a:r>
            <a:r>
              <a:rPr lang="en" sz="1100" b="0" i="0" u="none" strike="noStrike" dirty="0">
                <a:latin typeface="Arial"/>
                <a:ea typeface="Arial"/>
              </a:rPr>
              <a:t>.</a:t>
            </a:r>
            <a:endParaRPr sz="1100" dirty="0">
              <a:latin typeface="Arial"/>
              <a:ea typeface="Arial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/>
          <p:nvPr/>
        </p:nvSpPr>
        <p:spPr>
          <a:xfrm>
            <a:off x="4648200" y="261938"/>
            <a:ext cx="7229475" cy="3079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r" rtl="0"/>
            <a:r>
              <a:rPr lang="en" sz="1400" b="1" i="0" u="none" strike="noStrike">
                <a:latin typeface="Arial"/>
                <a:ea typeface="Arial"/>
              </a:rPr>
              <a:t>Results of the financial and economic activity for M6 2024</a:t>
            </a:r>
            <a:endParaRPr sz="1400">
              <a:latin typeface="Arial"/>
              <a:ea typeface="Arial"/>
            </a:endParaRPr>
          </a:p>
        </p:txBody>
      </p:sp>
      <p:sp>
        <p:nvSpPr>
          <p:cNvPr id="5123" name="Rectangle 2"/>
          <p:cNvSpPr/>
          <p:nvPr/>
        </p:nvSpPr>
        <p:spPr>
          <a:xfrm>
            <a:off x="457199" y="230654"/>
            <a:ext cx="11287125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" sz="1800" b="1" i="0" u="none" strike="noStrike" kern="1200" cap="none" spc="0" normalizeH="0" baseline="0" noProof="0">
                <a:solidFill>
                  <a:srgbClr val="BFBFBF"/>
                </a:solidFill>
                <a:uLnTx/>
                <a:uFillTx/>
                <a:latin typeface="Arial"/>
                <a:ea typeface="+mn-ea"/>
                <a:cs typeface="Arial"/>
              </a:rPr>
              <a:t>JSC NMC Tau-Ken Samruk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4" name="Slide Number Placeholder 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r" rtl="0"/>
            <a:r>
              <a:rPr lang="en" sz="1200" b="0" i="0" u="none" strike="noStrike">
                <a:solidFill>
                  <a:srgbClr val="898989"/>
                </a:solidFill>
                <a:latin typeface="Calibri" panose="020F0502020204030204"/>
              </a:rPr>
              <a:t>2</a:t>
            </a:r>
            <a:endParaRPr sz="1200">
              <a:solidFill>
                <a:srgbClr val="898989"/>
              </a:solidFill>
            </a:endParaRPr>
          </a:p>
        </p:txBody>
      </p:sp>
      <p:sp>
        <p:nvSpPr>
          <p:cNvPr id="5125" name="Rectangle 7"/>
          <p:cNvSpPr/>
          <p:nvPr/>
        </p:nvSpPr>
        <p:spPr>
          <a:xfrm>
            <a:off x="552450" y="781050"/>
            <a:ext cx="11325225" cy="3905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" sz="16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Financial indicators</a:t>
            </a:r>
          </a:p>
        </p:txBody>
      </p:sp>
      <p:sp>
        <p:nvSpPr>
          <p:cNvPr id="5126" name="Oval 6"/>
          <p:cNvSpPr/>
          <p:nvPr/>
        </p:nvSpPr>
        <p:spPr>
          <a:xfrm>
            <a:off x="716915" y="5825801"/>
            <a:ext cx="684000" cy="684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" sz="1200" b="1" i="0" u="none" strike="noStrike" kern="1200" cap="none" spc="0" normalizeH="0" baseline="0" noProof="0">
                <a:solidFill>
                  <a:srgbClr val="FF6600"/>
                </a:solidFill>
                <a:uLnTx/>
                <a:uFillTx/>
                <a:latin typeface="Arial"/>
                <a:ea typeface="+mn-ea"/>
                <a:cs typeface="Arial"/>
              </a:rPr>
              <a:t>0.1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7" name="Rectangle 8"/>
          <p:cNvSpPr/>
          <p:nvPr/>
        </p:nvSpPr>
        <p:spPr>
          <a:xfrm>
            <a:off x="498475" y="5118100"/>
            <a:ext cx="4695825" cy="276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rtl="0">
              <a:spcAft>
                <a:spcPts val="600"/>
              </a:spcAft>
            </a:pPr>
            <a:r>
              <a:rPr lang="en" sz="1200" b="1" i="0" u="none" strike="noStrike">
                <a:latin typeface="Arial"/>
                <a:ea typeface="Arial"/>
              </a:rPr>
              <a:t>Financial ratios (estimation)</a:t>
            </a:r>
            <a:endParaRPr lang="en-US" altLang="en-US" sz="1200" b="1">
              <a:latin typeface="Arial"/>
              <a:ea typeface="Arial"/>
            </a:endParaRPr>
          </a:p>
        </p:txBody>
      </p:sp>
      <p:sp>
        <p:nvSpPr>
          <p:cNvPr id="5128" name="Rectangle 9"/>
          <p:cNvSpPr/>
          <p:nvPr/>
        </p:nvSpPr>
        <p:spPr>
          <a:xfrm>
            <a:off x="558800" y="5400675"/>
            <a:ext cx="1092200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ctr" rtl="0">
              <a:spcAft>
                <a:spcPts val="600"/>
              </a:spcAft>
            </a:pPr>
            <a:r>
              <a:rPr lang="en" sz="1000" b="0" i="1" u="none" strike="noStrike">
                <a:latin typeface="Arial"/>
                <a:ea typeface="Arial"/>
              </a:rPr>
              <a:t>Debt/capital</a:t>
            </a:r>
            <a:endParaRPr lang="en-US" altLang="en-US" sz="1000" i="1">
              <a:latin typeface="Arial"/>
              <a:ea typeface="Arial"/>
            </a:endParaRPr>
          </a:p>
        </p:txBody>
      </p:sp>
      <p:sp>
        <p:nvSpPr>
          <p:cNvPr id="5129" name="Rectangle 13"/>
          <p:cNvSpPr/>
          <p:nvPr/>
        </p:nvSpPr>
        <p:spPr>
          <a:xfrm>
            <a:off x="1781175" y="5400675"/>
            <a:ext cx="990600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ctr" rtl="0">
              <a:spcAft>
                <a:spcPts val="600"/>
              </a:spcAft>
            </a:pPr>
            <a:r>
              <a:rPr lang="en" sz="1000" b="0" i="1" u="none" strike="noStrike" dirty="0">
                <a:latin typeface="Arial"/>
                <a:ea typeface="Arial"/>
              </a:rPr>
              <a:t>Debt/EBITDA</a:t>
            </a:r>
            <a:endParaRPr lang="en-US" altLang="en-US" sz="1000" i="1" dirty="0">
              <a:latin typeface="Arial"/>
              <a:ea typeface="Arial"/>
            </a:endParaRPr>
          </a:p>
        </p:txBody>
      </p:sp>
      <p:sp>
        <p:nvSpPr>
          <p:cNvPr id="5130" name="Oval 14"/>
          <p:cNvSpPr/>
          <p:nvPr/>
        </p:nvSpPr>
        <p:spPr>
          <a:xfrm>
            <a:off x="1886114" y="5825801"/>
            <a:ext cx="684000" cy="684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" sz="1200" b="1" i="0" u="none" strike="noStrike" kern="1200" cap="none" spc="0" normalizeH="0" baseline="0" noProof="0">
                <a:solidFill>
                  <a:srgbClr val="FF6600"/>
                </a:solidFill>
                <a:uLnTx/>
                <a:uFillTx/>
                <a:latin typeface="Arial"/>
                <a:ea typeface="+mn-ea"/>
                <a:cs typeface="Arial"/>
              </a:rPr>
              <a:t>2.3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1" name="Rectangle 16"/>
          <p:cNvSpPr/>
          <p:nvPr/>
        </p:nvSpPr>
        <p:spPr>
          <a:xfrm>
            <a:off x="2925763" y="5400675"/>
            <a:ext cx="1193800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ctr" rtl="0">
              <a:spcAft>
                <a:spcPts val="600"/>
              </a:spcAft>
            </a:pPr>
            <a:r>
              <a:rPr lang="en" sz="1000" b="0" i="1" u="none" strike="noStrike" dirty="0">
                <a:latin typeface="Arial"/>
                <a:ea typeface="Arial"/>
              </a:rPr>
              <a:t>EBITDA/Interest</a:t>
            </a:r>
            <a:endParaRPr lang="en-US" altLang="en-US" sz="1000" i="1" dirty="0">
              <a:latin typeface="Arial"/>
              <a:ea typeface="Arial"/>
            </a:endParaRPr>
          </a:p>
        </p:txBody>
      </p:sp>
      <p:sp>
        <p:nvSpPr>
          <p:cNvPr id="5132" name="Oval 17"/>
          <p:cNvSpPr/>
          <p:nvPr/>
        </p:nvSpPr>
        <p:spPr>
          <a:xfrm>
            <a:off x="3055313" y="5825801"/>
            <a:ext cx="684000" cy="684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" sz="1200" b="1" i="0" u="none" strike="noStrike" kern="1200" cap="none" spc="0" normalizeH="0" baseline="0" noProof="0">
                <a:solidFill>
                  <a:srgbClr val="FF6600"/>
                </a:solidFill>
                <a:uLnTx/>
                <a:uFillTx/>
                <a:latin typeface="Arial"/>
                <a:ea typeface="+mn-ea"/>
                <a:cs typeface="Arial"/>
              </a:rPr>
              <a:t>52.5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3" name="Rectangle 18"/>
          <p:cNvSpPr/>
          <p:nvPr/>
        </p:nvSpPr>
        <p:spPr>
          <a:xfrm>
            <a:off x="5194300" y="5487988"/>
            <a:ext cx="1127125" cy="2460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ctr" rtl="0">
              <a:spcAft>
                <a:spcPts val="600"/>
              </a:spcAft>
            </a:pPr>
            <a:r>
              <a:rPr lang="en" sz="1000" b="0" i="1" u="none" strike="noStrike">
                <a:latin typeface="Arial"/>
                <a:ea typeface="Arial"/>
              </a:rPr>
              <a:t>ROE</a:t>
            </a:r>
            <a:endParaRPr lang="en-US" altLang="en-US" sz="1000" i="1">
              <a:latin typeface="Arial"/>
              <a:ea typeface="Arial"/>
            </a:endParaRPr>
          </a:p>
        </p:txBody>
      </p:sp>
      <p:sp>
        <p:nvSpPr>
          <p:cNvPr id="5134" name="Oval 19"/>
          <p:cNvSpPr/>
          <p:nvPr/>
        </p:nvSpPr>
        <p:spPr>
          <a:xfrm>
            <a:off x="5393711" y="5819901"/>
            <a:ext cx="684000" cy="684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" sz="1200" b="1" i="0" u="none" strike="noStrike" kern="1200" cap="none" spc="0" normalizeH="0" baseline="0" noProof="0">
                <a:solidFill>
                  <a:srgbClr val="FF6600"/>
                </a:solidFill>
                <a:uLnTx/>
                <a:uFillTx/>
                <a:latin typeface="Arial"/>
                <a:ea typeface="+mn-ea"/>
                <a:cs typeface="Arial"/>
              </a:rPr>
              <a:t>5.6%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5" name="Rectangle 20"/>
          <p:cNvSpPr/>
          <p:nvPr/>
        </p:nvSpPr>
        <p:spPr>
          <a:xfrm>
            <a:off x="3932238" y="5487988"/>
            <a:ext cx="1314450" cy="2460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ctr" rtl="0">
              <a:spcAft>
                <a:spcPts val="600"/>
              </a:spcAft>
            </a:pPr>
            <a:r>
              <a:rPr lang="en" sz="1000" b="0" i="1" u="none" strike="noStrike">
                <a:latin typeface="Arial"/>
                <a:ea typeface="Arial"/>
              </a:rPr>
              <a:t>ROACE</a:t>
            </a:r>
            <a:endParaRPr lang="en-US" altLang="en-US" sz="1000" i="1">
              <a:latin typeface="Arial"/>
              <a:ea typeface="Arial"/>
            </a:endParaRPr>
          </a:p>
        </p:txBody>
      </p:sp>
      <p:sp>
        <p:nvSpPr>
          <p:cNvPr id="5136" name="Oval 21"/>
          <p:cNvSpPr/>
          <p:nvPr/>
        </p:nvSpPr>
        <p:spPr>
          <a:xfrm>
            <a:off x="4224512" y="5825801"/>
            <a:ext cx="684000" cy="684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" sz="1200" b="1" i="0" u="none" strike="noStrike" kern="1200" cap="none" spc="0" normalizeH="0" baseline="0" noProof="0">
                <a:solidFill>
                  <a:srgbClr val="FF6600"/>
                </a:solidFill>
                <a:uLnTx/>
                <a:uFillTx/>
                <a:latin typeface="Arial"/>
                <a:ea typeface="+mn-ea"/>
                <a:cs typeface="Arial"/>
              </a:rPr>
              <a:t>5.2%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7" name="Rectangle 23"/>
          <p:cNvSpPr/>
          <p:nvPr/>
        </p:nvSpPr>
        <p:spPr>
          <a:xfrm>
            <a:off x="4891088" y="5081588"/>
            <a:ext cx="2419350" cy="231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r" rtl="0">
              <a:spcAft>
                <a:spcPts val="600"/>
              </a:spcAft>
            </a:pPr>
            <a:r>
              <a:rPr lang="en" sz="900" b="0" i="1" u="none" strike="noStrike">
                <a:latin typeface="Arial"/>
                <a:ea typeface="Arial"/>
              </a:rPr>
              <a:t>* A - actual, E - estimate for 2024</a:t>
            </a:r>
            <a:endParaRPr sz="900" i="1">
              <a:latin typeface="Arial"/>
              <a:ea typeface="Arial"/>
            </a:endParaRPr>
          </a:p>
        </p:txBody>
      </p:sp>
      <p:sp>
        <p:nvSpPr>
          <p:cNvPr id="5138" name="Rectangle 25"/>
          <p:cNvSpPr/>
          <p:nvPr/>
        </p:nvSpPr>
        <p:spPr>
          <a:xfrm>
            <a:off x="6367463" y="5389563"/>
            <a:ext cx="112712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ctr" rtl="0">
              <a:spcAft>
                <a:spcPts val="600"/>
              </a:spcAft>
            </a:pPr>
            <a:r>
              <a:rPr lang="en" sz="1000" b="0" i="1" u="none" strike="noStrike">
                <a:latin typeface="Arial"/>
                <a:ea typeface="Arial"/>
              </a:rPr>
              <a:t>Current liquidity</a:t>
            </a:r>
            <a:endParaRPr sz="1000" i="1">
              <a:latin typeface="Arial"/>
              <a:ea typeface="Arial"/>
            </a:endParaRPr>
          </a:p>
        </p:txBody>
      </p:sp>
      <p:sp>
        <p:nvSpPr>
          <p:cNvPr id="5139" name="Oval 26"/>
          <p:cNvSpPr/>
          <p:nvPr/>
        </p:nvSpPr>
        <p:spPr>
          <a:xfrm>
            <a:off x="6562908" y="5819901"/>
            <a:ext cx="684000" cy="684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" sz="1200" b="1" i="0" u="none" strike="noStrike" kern="1200" cap="none" spc="0" normalizeH="0" baseline="0" noProof="0">
                <a:solidFill>
                  <a:srgbClr val="FF6600"/>
                </a:solidFill>
                <a:uLnTx/>
                <a:uFillTx/>
                <a:latin typeface="Arial"/>
                <a:ea typeface="+mn-ea"/>
                <a:cs typeface="Arial"/>
              </a:rPr>
              <a:t>1.5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140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613109"/>
              </p:ext>
            </p:extLst>
          </p:nvPr>
        </p:nvGraphicFramePr>
        <p:xfrm>
          <a:off x="557212" y="1354138"/>
          <a:ext cx="6757988" cy="3709670"/>
        </p:xfrm>
        <a:graphic>
          <a:graphicData uri="http://schemas.openxmlformats.org/drawingml/2006/table">
            <a:tbl>
              <a:tblPr/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1300"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rtl="0"/>
                      <a:r>
                        <a:rPr lang="en" sz="1000" b="1" i="0" u="none" strike="noStrike">
                          <a:latin typeface="Arial"/>
                          <a:ea typeface="Arial"/>
                        </a:rPr>
                        <a:t>KZT million</a:t>
                      </a:r>
                      <a:endParaRPr sz="1000" b="1">
                        <a:latin typeface="Arial"/>
                        <a:ea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ctr" rtl="0"/>
                      <a:r>
                        <a:rPr lang="en" sz="1000" b="1" i="0" u="none" strike="noStrike">
                          <a:latin typeface="Arial"/>
                          <a:ea typeface="Arial"/>
                        </a:rPr>
                        <a:t>No.</a:t>
                      </a:r>
                      <a:endParaRPr sz="1000" b="1">
                        <a:latin typeface="Arial"/>
                        <a:ea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M6 2023</a:t>
                      </a:r>
                      <a:endParaRPr sz="11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M6 2024</a:t>
                      </a:r>
                      <a:endParaRPr sz="11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Change</a:t>
                      </a:r>
                      <a:endParaRPr sz="11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2024 E</a:t>
                      </a:r>
                      <a:endParaRPr sz="11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rtl="0"/>
                      <a:r>
                        <a:rPr lang="en" sz="1000" b="0" i="0" u="none" strike="noStrike">
                          <a:latin typeface="Arial"/>
                          <a:ea typeface="Arial"/>
                        </a:rPr>
                        <a:t>Revenue</a:t>
                      </a:r>
                      <a:endParaRPr sz="1000">
                        <a:latin typeface="Arial"/>
                        <a:ea typeface="Arial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>
                      <a:noFill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ctr" rtl="0"/>
                      <a:r>
                        <a:rPr lang="en" sz="1000" b="0" i="0" u="none" strike="noStrike">
                          <a:latin typeface="Arial"/>
                          <a:ea typeface="Arial"/>
                        </a:rPr>
                        <a:t>[1] [2]</a:t>
                      </a:r>
                      <a:endParaRPr lang="en-US" altLang="en-US" sz="1000">
                        <a:latin typeface="Arial"/>
                        <a:ea typeface="Arial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>
                      <a:noFill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355 517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>
                      <a:noFill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502 781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>
                      <a:noFill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41%</a:t>
                      </a:r>
                      <a:endParaRPr sz="1100" i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>
                      <a:noFill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1 056 504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>
                      <a:noFill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rtl="0"/>
                      <a:r>
                        <a:rPr lang="en" sz="1000" b="0" i="0" u="none" strike="noStrike">
                          <a:latin typeface="Arial"/>
                          <a:ea typeface="Arial"/>
                        </a:rPr>
                        <a:t>Cost</a:t>
                      </a:r>
                      <a:endParaRPr sz="1000">
                        <a:latin typeface="Arial"/>
                        <a:ea typeface="Arial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ctr" rtl="0"/>
                      <a:r>
                        <a:rPr lang="en" sz="1000" b="0" i="0" u="none" strike="noStrike">
                          <a:latin typeface="Arial"/>
                          <a:ea typeface="Arial"/>
                        </a:rPr>
                        <a:t>[3]</a:t>
                      </a:r>
                      <a:endParaRPr lang="en-US" altLang="en-US" sz="1000">
                        <a:latin typeface="Arial"/>
                        <a:ea typeface="Arial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355 179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500 469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41%</a:t>
                      </a:r>
                      <a:endParaRPr sz="1100" i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1 052 464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0"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rtl="0"/>
                      <a:r>
                        <a:rPr lang="en" sz="1000" b="0" i="0" u="none" strike="noStrike">
                          <a:latin typeface="Arial"/>
                          <a:ea typeface="Arial"/>
                        </a:rPr>
                        <a:t>Gross income</a:t>
                      </a:r>
                      <a:endParaRPr sz="1000">
                        <a:latin typeface="Arial"/>
                        <a:ea typeface="Arial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ctr" rtl="0"/>
                      <a:r>
                        <a:rPr lang="en" sz="1000" b="0" i="0" u="none" strike="noStrike">
                          <a:latin typeface="Arial"/>
                          <a:ea typeface="Arial"/>
                        </a:rPr>
                        <a:t>[4]</a:t>
                      </a:r>
                      <a:endParaRPr lang="en-US" altLang="en-US" sz="1000">
                        <a:latin typeface="Arial"/>
                        <a:ea typeface="Arial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338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2 312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585%</a:t>
                      </a:r>
                      <a:endParaRPr sz="1100" i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4 039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062"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rtl="0"/>
                      <a:r>
                        <a:rPr lang="en" sz="1000" b="0" i="0" u="none" strike="noStrike">
                          <a:latin typeface="Arial"/>
                          <a:ea typeface="Arial"/>
                        </a:rPr>
                        <a:t>Gross profit margin</a:t>
                      </a:r>
                      <a:endParaRPr sz="1000">
                        <a:latin typeface="Arial"/>
                        <a:ea typeface="Arial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ctr"/>
                      <a:endParaRPr sz="1000" i="1">
                        <a:latin typeface="Arial"/>
                        <a:ea typeface="Arial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0 1%</a:t>
                      </a:r>
                      <a:endParaRPr sz="1100" i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0 5%</a:t>
                      </a:r>
                      <a:endParaRPr sz="1100" i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384%</a:t>
                      </a:r>
                      <a:endParaRPr sz="1100" i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0.4%</a:t>
                      </a:r>
                      <a:endParaRPr sz="1100" i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300"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rtl="0"/>
                      <a:r>
                        <a:rPr lang="en" sz="1000" b="0" i="0" u="none" strike="noStrike">
                          <a:latin typeface="Arial"/>
                          <a:ea typeface="Arial"/>
                        </a:rPr>
                        <a:t>EBITDA</a:t>
                      </a:r>
                      <a:endParaRPr lang="en-US" altLang="en-US" sz="1000">
                        <a:latin typeface="Arial"/>
                        <a:ea typeface="Arial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ctr"/>
                      <a:endParaRPr sz="1000">
                        <a:latin typeface="Arial"/>
                        <a:ea typeface="Arial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1 103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30 977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2707%</a:t>
                      </a:r>
                      <a:endParaRPr sz="1100" i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47 619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300"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rtl="0"/>
                      <a:r>
                        <a:rPr lang="en" sz="1000" b="0" i="0" u="none" strike="noStrike">
                          <a:latin typeface="Arial"/>
                          <a:ea typeface="Arial"/>
                        </a:rPr>
                        <a:t>EBITDA margin</a:t>
                      </a:r>
                      <a:endParaRPr lang="en-US" altLang="en-US" sz="1000">
                        <a:latin typeface="Arial"/>
                        <a:ea typeface="Arial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ctr"/>
                      <a:endParaRPr sz="1000">
                        <a:latin typeface="Arial"/>
                        <a:ea typeface="Arial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0.3%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1885%</a:t>
                      </a:r>
                      <a:endParaRPr sz="1100" i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300"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rtl="0"/>
                      <a:r>
                        <a:rPr lang="en" sz="1000" b="0" i="0" u="none" strike="noStrike">
                          <a:latin typeface="Arial"/>
                          <a:ea typeface="Arial"/>
                        </a:rPr>
                        <a:t>Net income</a:t>
                      </a:r>
                      <a:endParaRPr sz="1000">
                        <a:latin typeface="Arial"/>
                        <a:ea typeface="Arial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ctr" rtl="0"/>
                      <a:r>
                        <a:rPr lang="en" sz="1000" b="0" i="0" u="none" strike="noStrike">
                          <a:latin typeface="Arial"/>
                          <a:ea typeface="Arial"/>
                        </a:rPr>
                        <a:t>[5]</a:t>
                      </a:r>
                      <a:endParaRPr lang="en-US" altLang="en-US" sz="1000">
                        <a:latin typeface="Arial"/>
                        <a:ea typeface="Arial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4 134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37 442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806%</a:t>
                      </a:r>
                      <a:endParaRPr sz="1100" i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56 375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300"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rtl="0"/>
                      <a:r>
                        <a:rPr lang="en" sz="1000" b="0" i="0" u="none" strike="noStrike">
                          <a:latin typeface="Arial"/>
                          <a:ea typeface="Arial"/>
                        </a:rPr>
                        <a:t>Net income margin</a:t>
                      </a:r>
                      <a:endParaRPr sz="1000">
                        <a:latin typeface="Arial"/>
                        <a:ea typeface="Arial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ctr"/>
                      <a:endParaRPr sz="1000">
                        <a:latin typeface="Arial"/>
                        <a:ea typeface="Arial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541%</a:t>
                      </a:r>
                      <a:endParaRPr sz="1100" i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688"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rtl="0"/>
                      <a:r>
                        <a:rPr lang="en" sz="1000" b="0" i="0" u="none" strike="noStrike">
                          <a:latin typeface="Arial"/>
                          <a:ea typeface="Arial"/>
                        </a:rPr>
                        <a:t>Net cash flow from operations</a:t>
                      </a:r>
                      <a:endParaRPr sz="1000">
                        <a:latin typeface="Arial"/>
                        <a:ea typeface="Arial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ctr" rtl="0"/>
                      <a:r>
                        <a:rPr lang="en" sz="1000" b="0" i="0" u="none" strike="noStrike">
                          <a:latin typeface="Arial"/>
                          <a:ea typeface="Arial"/>
                        </a:rPr>
                        <a:t>[6]</a:t>
                      </a:r>
                      <a:endParaRPr lang="en-US" altLang="en-US" sz="1000">
                        <a:latin typeface="Arial"/>
                        <a:ea typeface="Arial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7 520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-8 275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-210%</a:t>
                      </a:r>
                      <a:endParaRPr sz="1100" i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-3 723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300"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rtl="0"/>
                      <a:r>
                        <a:rPr lang="en" sz="1000" b="0" i="0" u="none" strike="noStrike">
                          <a:latin typeface="Arial"/>
                          <a:ea typeface="Arial"/>
                        </a:rPr>
                        <a:t>Capital expenses</a:t>
                      </a:r>
                      <a:endParaRPr sz="1000">
                        <a:latin typeface="Arial"/>
                        <a:ea typeface="Arial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ctr" rtl="0"/>
                      <a:r>
                        <a:rPr lang="en" sz="1000" b="0" i="0" u="none" strike="noStrike">
                          <a:latin typeface="Arial"/>
                          <a:ea typeface="Arial"/>
                        </a:rPr>
                        <a:t>[7]</a:t>
                      </a:r>
                      <a:endParaRPr lang="en-US" altLang="en-US" sz="1000">
                        <a:latin typeface="Arial"/>
                        <a:ea typeface="Arial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7 769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9 899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  <a:endParaRPr sz="1100" i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65 673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300"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rtl="0"/>
                      <a:r>
                        <a:rPr lang="en" sz="1000" b="1" i="0" u="none" strike="noStrike">
                          <a:latin typeface="Arial"/>
                          <a:ea typeface="Arial"/>
                        </a:rPr>
                        <a:t>KZT million</a:t>
                      </a:r>
                      <a:endParaRPr sz="1000" b="1">
                        <a:latin typeface="Arial"/>
                        <a:ea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ctr" rtl="0"/>
                      <a:r>
                        <a:rPr lang="en" sz="1000" b="1" i="0" u="none" strike="noStrike">
                          <a:latin typeface="Arial"/>
                          <a:ea typeface="Arial"/>
                        </a:rPr>
                        <a:t>No.</a:t>
                      </a:r>
                      <a:endParaRPr sz="1000" b="1">
                        <a:latin typeface="Arial"/>
                        <a:ea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30.06.2023</a:t>
                      </a:r>
                      <a:endParaRPr sz="11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30.06. 2024</a:t>
                      </a:r>
                      <a:endParaRPr sz="11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Change</a:t>
                      </a:r>
                      <a:endParaRPr sz="11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Dec 2024E</a:t>
                      </a:r>
                      <a:endParaRPr sz="11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300"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rtl="0"/>
                      <a:r>
                        <a:rPr lang="en" sz="1000" b="0" i="0" u="none" strike="noStrike">
                          <a:latin typeface="Arial"/>
                          <a:ea typeface="Arial"/>
                        </a:rPr>
                        <a:t>Borrowings</a:t>
                      </a:r>
                      <a:endParaRPr sz="1000">
                        <a:latin typeface="Arial"/>
                        <a:ea typeface="Arial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>
                      <a:noFill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ctr"/>
                      <a:endParaRPr sz="1000">
                        <a:latin typeface="Arial"/>
                        <a:ea typeface="Arial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>
                      <a:noFill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52 445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>
                      <a:noFill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71 246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>
                      <a:noFill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36%</a:t>
                      </a:r>
                      <a:endParaRPr sz="1100" i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>
                      <a:noFill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87 264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>
                      <a:noFill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300"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rtl="0"/>
                      <a:r>
                        <a:rPr lang="en" sz="1000" b="0" i="0" u="none" strike="noStrike">
                          <a:latin typeface="Arial"/>
                          <a:ea typeface="Arial"/>
                        </a:rPr>
                        <a:t>Own capital</a:t>
                      </a:r>
                      <a:endParaRPr sz="1000">
                        <a:latin typeface="Arial"/>
                        <a:ea typeface="Arial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ctr"/>
                      <a:endParaRPr sz="1000">
                        <a:latin typeface="Arial"/>
                        <a:ea typeface="Arial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657 209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667 589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  <a:endParaRPr sz="1100" i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606 191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1300"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rtl="0"/>
                      <a:r>
                        <a:rPr lang="en" sz="1000" b="0" i="0" u="none" strike="noStrike">
                          <a:latin typeface="Arial"/>
                          <a:ea typeface="Arial"/>
                        </a:rPr>
                        <a:t>Assets</a:t>
                      </a:r>
                      <a:endParaRPr sz="1000">
                        <a:latin typeface="Arial"/>
                        <a:ea typeface="Arial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ctr"/>
                      <a:endParaRPr sz="1000">
                        <a:latin typeface="Arial"/>
                        <a:ea typeface="Arial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746 586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778 760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  <a:endParaRPr sz="1100" i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defRPr>
                      </a:lvl5pPr>
                    </a:lstStyle>
                    <a:p>
                      <a:pPr marL="0" lvl="0" indent="0" algn="r" rtl="0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707 824</a:t>
                      </a:r>
                      <a:endParaRPr sz="11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6350">
                      <a:solidFill>
                        <a:schemeClr val="tx1"/>
                      </a:solidFill>
                      <a:miter lim="800000"/>
                    </a:lnT>
                    <a:lnB w="635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257" name="Rectangle 22"/>
          <p:cNvSpPr/>
          <p:nvPr/>
        </p:nvSpPr>
        <p:spPr>
          <a:xfrm>
            <a:off x="7538719" y="1299868"/>
            <a:ext cx="4338955" cy="410881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" sz="1000" b="0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In the revenue structure, the main share was income from the sale of gold (about 99%).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" sz="1000" b="0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The increase in revenue was mainly due to a 12% increase in refined gold sales and growth of the gold price from USD1 955 to USD2 225 per ounce.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" sz="1000" b="0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The cost of purchasing gold-containing raw materials (over 99%) dominated in the cost structure. The main other expenses were represented by labor costs, depreciation of fixed assets and materials used in the production of refined gold.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" sz="1000" b="0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The dynamics of gross income is caused by the strengthening of the national currency of the Republic of Kazakhstan (KZT) against US Dollar.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" sz="1000" b="0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The growth of income is due to increased equity income from associated organizations.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" sz="1000" b="0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The decrease in net cash flow from operating activities is associated with a change in the actual schedule of FC shipments.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" sz="1000" b="0" i="0" u="none" strike="noStrike" kern="1200" cap="none" spc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Arial"/>
              </a:rPr>
              <a:t>The capital expenses incurred in the reporting period are represented by the costs of implementing the investment projects - Shalkiya, Alaigyr and Severny Katpar (see Section “Capital Expenses”).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Chart 36"/>
          <p:cNvGraphicFramePr/>
          <p:nvPr/>
        </p:nvGraphicFramePr>
        <p:xfrm>
          <a:off x="-1484312" y="1797050"/>
          <a:ext cx="5092700" cy="274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hart" r:id="rId4" imgW="5092700" imgH="2747963" progId="Excel.Chart.8">
                  <p:embed/>
                </p:oleObj>
              </mc:Choice>
              <mc:Fallback>
                <p:oleObj name="Chart" r:id="rId4" imgW="5092700" imgH="2747963" progId="Excel.Char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484312" y="1797050"/>
                        <a:ext cx="5092700" cy="2747963"/>
                      </a:xfrm>
                      <a:prstGeom prst="rect">
                        <a:avLst/>
                      </a:prstGeom>
                      <a:noFill/>
                      <a:ln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Chart 22"/>
          <p:cNvGraphicFramePr/>
          <p:nvPr/>
        </p:nvGraphicFramePr>
        <p:xfrm>
          <a:off x="-7924800" y="4660900"/>
          <a:ext cx="6978650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hart" r:id="rId6" imgW="6978650" imgH="3648075" progId="Excel.Chart.8">
                  <p:embed/>
                </p:oleObj>
              </mc:Choice>
              <mc:Fallback>
                <p:oleObj name="Chart" r:id="rId6" imgW="6978650" imgH="3648075" progId="Excel.Char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7924800" y="4660900"/>
                        <a:ext cx="6978650" cy="3648075"/>
                      </a:xfrm>
                      <a:prstGeom prst="rect">
                        <a:avLst/>
                      </a:prstGeom>
                      <a:noFill/>
                      <a:ln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Chart 2"/>
          <p:cNvGraphicFramePr/>
          <p:nvPr/>
        </p:nvGraphicFramePr>
        <p:xfrm>
          <a:off x="639763" y="2317750"/>
          <a:ext cx="4826000" cy="349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hart" r:id="rId8" imgW="4826000" imgH="3498850" progId="Excel.Chart.8">
                  <p:embed/>
                </p:oleObj>
              </mc:Choice>
              <mc:Fallback>
                <p:oleObj name="Chart" r:id="rId8" imgW="4826000" imgH="3498850" progId="Excel.Char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9763" y="2317750"/>
                        <a:ext cx="4826000" cy="3498850"/>
                      </a:xfrm>
                      <a:prstGeom prst="rect">
                        <a:avLst/>
                      </a:prstGeom>
                      <a:noFill/>
                      <a:ln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2"/>
          <p:cNvSpPr/>
          <p:nvPr/>
        </p:nvSpPr>
        <p:spPr>
          <a:xfrm>
            <a:off x="457200" y="230188"/>
            <a:ext cx="11287125" cy="3698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rtl="0"/>
            <a:r>
              <a:rPr lang="en" sz="1800" b="1" i="0" u="none" strike="noStrike">
                <a:solidFill>
                  <a:srgbClr val="BFBFBF"/>
                </a:solidFill>
                <a:latin typeface="Arial"/>
                <a:ea typeface="Arial"/>
              </a:rPr>
              <a:t>JSC NMC Tau-Ken Samruk</a:t>
            </a:r>
            <a:endParaRPr>
              <a:solidFill>
                <a:srgbClr val="BFBFBF"/>
              </a:solidFill>
              <a:latin typeface="Arial"/>
              <a:ea typeface="Arial"/>
            </a:endParaRPr>
          </a:p>
        </p:txBody>
      </p:sp>
      <p:sp>
        <p:nvSpPr>
          <p:cNvPr id="717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r" rtl="0"/>
            <a:r>
              <a:rPr lang="en" sz="1200" b="0" i="0" u="none" strike="noStrike">
                <a:solidFill>
                  <a:srgbClr val="898989"/>
                </a:solidFill>
                <a:latin typeface="Calibri" panose="020F0502020204030204"/>
              </a:rPr>
              <a:t>3</a:t>
            </a:r>
            <a:endParaRPr sz="1200">
              <a:solidFill>
                <a:srgbClr val="898989"/>
              </a:solidFill>
            </a:endParaRPr>
          </a:p>
        </p:txBody>
      </p:sp>
      <p:sp>
        <p:nvSpPr>
          <p:cNvPr id="7175" name="Rectangle 23"/>
          <p:cNvSpPr/>
          <p:nvPr/>
        </p:nvSpPr>
        <p:spPr>
          <a:xfrm>
            <a:off x="4976545" y="1396722"/>
            <a:ext cx="3334578" cy="2016000"/>
          </a:xfrm>
          <a:prstGeom prst="rect">
            <a:avLst/>
          </a:prstGeom>
          <a:noFill/>
          <a:ln w="57150">
            <a:solidFill>
              <a:srgbClr val="F9E3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176" name="Straight Connector 24"/>
          <p:cNvCxnSpPr/>
          <p:nvPr/>
        </p:nvCxnSpPr>
        <p:spPr>
          <a:xfrm>
            <a:off x="5251450" y="1397000"/>
            <a:ext cx="1906588" cy="0"/>
          </a:xfrm>
          <a:prstGeom prst="line">
            <a:avLst/>
          </a:prstGeom>
          <a:noFill/>
          <a:ln w="57150">
            <a:solidFill>
              <a:schemeClr val="bg1"/>
            </a:solidFill>
            <a:prstDash val="sysDash"/>
            <a:miter lim="800000"/>
          </a:ln>
        </p:spPr>
      </p:cxnSp>
      <p:sp>
        <p:nvSpPr>
          <p:cNvPr id="7177" name="Rectangle 25"/>
          <p:cNvSpPr/>
          <p:nvPr/>
        </p:nvSpPr>
        <p:spPr>
          <a:xfrm>
            <a:off x="5032375" y="1449388"/>
            <a:ext cx="2679700" cy="276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rtl="0">
              <a:spcAft>
                <a:spcPts val="600"/>
              </a:spcAft>
            </a:pPr>
            <a:r>
              <a:rPr lang="en" sz="1200" b="1" i="0" u="none" strike="noStrike">
                <a:solidFill>
                  <a:srgbClr val="000000"/>
                </a:solidFill>
                <a:latin typeface="Arial"/>
                <a:ea typeface="Arial"/>
              </a:rPr>
              <a:t>ShalkiyaZinc</a:t>
            </a:r>
            <a:endParaRPr sz="1200" b="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178" name="Rectangle 26"/>
          <p:cNvSpPr/>
          <p:nvPr/>
        </p:nvSpPr>
        <p:spPr>
          <a:xfrm>
            <a:off x="8507944" y="1388445"/>
            <a:ext cx="3334578" cy="2016000"/>
          </a:xfrm>
          <a:prstGeom prst="rect">
            <a:avLst/>
          </a:prstGeom>
          <a:noFill/>
          <a:ln w="57150">
            <a:solidFill>
              <a:srgbClr val="F9E3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179" name="Straight Connector 27"/>
          <p:cNvCxnSpPr/>
          <p:nvPr/>
        </p:nvCxnSpPr>
        <p:spPr>
          <a:xfrm>
            <a:off x="8701088" y="1389063"/>
            <a:ext cx="1908175" cy="0"/>
          </a:xfrm>
          <a:prstGeom prst="line">
            <a:avLst/>
          </a:prstGeom>
          <a:noFill/>
          <a:ln w="57150">
            <a:solidFill>
              <a:schemeClr val="bg1"/>
            </a:solidFill>
            <a:prstDash val="sysDash"/>
            <a:miter lim="800000"/>
          </a:ln>
        </p:spPr>
      </p:cxnSp>
      <p:sp>
        <p:nvSpPr>
          <p:cNvPr id="7180" name="Rectangle 28"/>
          <p:cNvSpPr/>
          <p:nvPr/>
        </p:nvSpPr>
        <p:spPr>
          <a:xfrm>
            <a:off x="8588375" y="1431925"/>
            <a:ext cx="2679700" cy="2778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rtl="0">
              <a:spcAft>
                <a:spcPts val="600"/>
              </a:spcAft>
            </a:pPr>
            <a:r>
              <a:rPr lang="en" sz="1200" b="1" i="0" u="none" strike="noStrike">
                <a:solidFill>
                  <a:srgbClr val="000000"/>
                </a:solidFill>
                <a:latin typeface="Arial"/>
                <a:ea typeface="Arial"/>
              </a:rPr>
              <a:t>Alaigyr</a:t>
            </a:r>
            <a:endParaRPr sz="1200" b="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181" name="Rectangle 29"/>
          <p:cNvSpPr/>
          <p:nvPr/>
        </p:nvSpPr>
        <p:spPr>
          <a:xfrm>
            <a:off x="6606188" y="3598670"/>
            <a:ext cx="4467690" cy="1421806"/>
          </a:xfrm>
          <a:prstGeom prst="rect">
            <a:avLst/>
          </a:prstGeom>
          <a:noFill/>
          <a:ln w="57150">
            <a:solidFill>
              <a:srgbClr val="F9E3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182" name="Straight Connector 30"/>
          <p:cNvCxnSpPr/>
          <p:nvPr/>
        </p:nvCxnSpPr>
        <p:spPr>
          <a:xfrm>
            <a:off x="6804025" y="3598863"/>
            <a:ext cx="1908175" cy="0"/>
          </a:xfrm>
          <a:prstGeom prst="line">
            <a:avLst/>
          </a:prstGeom>
          <a:noFill/>
          <a:ln w="57150">
            <a:solidFill>
              <a:schemeClr val="bg1"/>
            </a:solidFill>
            <a:prstDash val="sysDash"/>
            <a:miter lim="800000"/>
          </a:ln>
        </p:spPr>
      </p:cxnSp>
      <p:sp>
        <p:nvSpPr>
          <p:cNvPr id="7183" name="Rectangle 31"/>
          <p:cNvSpPr/>
          <p:nvPr/>
        </p:nvSpPr>
        <p:spPr>
          <a:xfrm>
            <a:off x="6684963" y="3657600"/>
            <a:ext cx="3268662" cy="276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rtl="0">
              <a:spcAft>
                <a:spcPts val="600"/>
              </a:spcAft>
            </a:pPr>
            <a:r>
              <a:rPr lang="en" sz="1200" b="1" i="0" u="none" strike="noStrike">
                <a:solidFill>
                  <a:srgbClr val="000000"/>
                </a:solidFill>
                <a:latin typeface="Arial"/>
                <a:ea typeface="Arial"/>
              </a:rPr>
              <a:t>Severniy Katpar and Verkhniye Kairakty</a:t>
            </a:r>
            <a:endParaRPr sz="1200" b="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184" name="Rounded Rectangle 38"/>
          <p:cNvSpPr/>
          <p:nvPr/>
        </p:nvSpPr>
        <p:spPr>
          <a:xfrm>
            <a:off x="552450" y="1262063"/>
            <a:ext cx="1268413" cy="271462"/>
          </a:xfrm>
          <a:prstGeom prst="roundRect">
            <a:avLst>
              <a:gd name="adj" fmla="val 16667"/>
            </a:avLst>
          </a:prstGeom>
          <a:noFill/>
          <a:ln w="6350"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rtl="0">
              <a:spcAft>
                <a:spcPts val="600"/>
              </a:spcAft>
            </a:pPr>
            <a:r>
              <a:rPr lang="en" sz="1000" b="0" i="1" u="none" strike="noStrike">
                <a:solidFill>
                  <a:srgbClr val="000000"/>
                </a:solidFill>
                <a:latin typeface="Arial"/>
                <a:ea typeface="Arial"/>
              </a:rPr>
              <a:t>KZT million</a:t>
            </a:r>
            <a:endParaRPr sz="1000" i="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185" name="Rounded Rectangle 39"/>
          <p:cNvSpPr/>
          <p:nvPr/>
        </p:nvSpPr>
        <p:spPr>
          <a:xfrm>
            <a:off x="690563" y="5913438"/>
            <a:ext cx="795337" cy="288925"/>
          </a:xfrm>
          <a:prstGeom prst="roundRect">
            <a:avLst>
              <a:gd name="adj" fmla="val 16667"/>
            </a:avLst>
          </a:prstGeom>
          <a:noFill/>
          <a:ln w="6350"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rtl="0">
              <a:spcAft>
                <a:spcPts val="600"/>
              </a:spcAft>
            </a:pPr>
            <a:r>
              <a:rPr lang="en" sz="1100" b="0" i="0" u="none" strike="noStrike">
                <a:solidFill>
                  <a:srgbClr val="000000"/>
                </a:solidFill>
                <a:latin typeface="Arial"/>
                <a:ea typeface="Arial"/>
              </a:rPr>
              <a:t>Shalkiya</a:t>
            </a:r>
            <a:endParaRPr sz="1100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186" name="Rectangle 40"/>
          <p:cNvSpPr/>
          <p:nvPr/>
        </p:nvSpPr>
        <p:spPr>
          <a:xfrm>
            <a:off x="552450" y="6022090"/>
            <a:ext cx="144000" cy="72000"/>
          </a:xfrm>
          <a:prstGeom prst="rect">
            <a:avLst/>
          </a:prstGeom>
          <a:solidFill>
            <a:srgbClr val="F9E3A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7" name="Rounded Rectangle 41"/>
          <p:cNvSpPr/>
          <p:nvPr/>
        </p:nvSpPr>
        <p:spPr>
          <a:xfrm>
            <a:off x="1643063" y="5913438"/>
            <a:ext cx="795337" cy="288925"/>
          </a:xfrm>
          <a:prstGeom prst="roundRect">
            <a:avLst>
              <a:gd name="adj" fmla="val 16667"/>
            </a:avLst>
          </a:prstGeom>
          <a:noFill/>
          <a:ln w="6350"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rtl="0">
              <a:spcAft>
                <a:spcPts val="600"/>
              </a:spcAft>
            </a:pPr>
            <a:r>
              <a:rPr lang="en" sz="1100" b="0" i="0" u="none" strike="noStrike">
                <a:solidFill>
                  <a:srgbClr val="000000"/>
                </a:solidFill>
                <a:latin typeface="Arial"/>
                <a:ea typeface="Arial"/>
              </a:rPr>
              <a:t>Alaigyr</a:t>
            </a:r>
            <a:endParaRPr sz="1100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188" name="Rectangle 42"/>
          <p:cNvSpPr/>
          <p:nvPr/>
        </p:nvSpPr>
        <p:spPr>
          <a:xfrm>
            <a:off x="1504498" y="6034788"/>
            <a:ext cx="144000" cy="7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9" name="Rounded Rectangle 43"/>
          <p:cNvSpPr/>
          <p:nvPr/>
        </p:nvSpPr>
        <p:spPr>
          <a:xfrm>
            <a:off x="2625725" y="5921375"/>
            <a:ext cx="2763838" cy="298450"/>
          </a:xfrm>
          <a:prstGeom prst="roundRect">
            <a:avLst>
              <a:gd name="adj" fmla="val 16667"/>
            </a:avLst>
          </a:prstGeom>
          <a:noFill/>
          <a:ln w="6350"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rtl="0">
              <a:spcAft>
                <a:spcPts val="600"/>
              </a:spcAft>
            </a:pPr>
            <a:r>
              <a:rPr lang="en" sz="1100" b="0" i="0" u="none" strike="noStrike">
                <a:solidFill>
                  <a:srgbClr val="000000"/>
                </a:solidFill>
                <a:latin typeface="Arial"/>
                <a:ea typeface="Arial"/>
              </a:rPr>
              <a:t>Severniy Katpar and Verkhniye Kairakty</a:t>
            </a:r>
            <a:endParaRPr sz="1100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190" name="Rectangle 44"/>
          <p:cNvSpPr/>
          <p:nvPr/>
        </p:nvSpPr>
        <p:spPr>
          <a:xfrm>
            <a:off x="2493398" y="6034788"/>
            <a:ext cx="144000" cy="720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91" name="Rectangular Callout 48"/>
          <p:cNvSpPr/>
          <p:nvPr/>
        </p:nvSpPr>
        <p:spPr>
          <a:xfrm>
            <a:off x="552450" y="1485900"/>
            <a:ext cx="2519214" cy="311150"/>
          </a:xfrm>
          <a:prstGeom prst="wedgeRectCallout">
            <a:avLst>
              <a:gd name="adj1" fmla="val 28912"/>
              <a:gd name="adj2" fmla="val 77778"/>
            </a:avLst>
          </a:prstGeom>
          <a:noFill/>
          <a:ln w="6350"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rtl="0">
              <a:spcAft>
                <a:spcPts val="600"/>
              </a:spcAft>
            </a:pPr>
            <a:r>
              <a:rPr lang="en" sz="1200" b="1" i="0" u="none" strike="noStrike" dirty="0">
                <a:solidFill>
                  <a:srgbClr val="000000"/>
                </a:solidFill>
                <a:latin typeface="Arial"/>
                <a:ea typeface="Arial"/>
              </a:rPr>
              <a:t>Actual for the reporting period           </a:t>
            </a:r>
            <a:endParaRPr lang="en-US" altLang="en-US" sz="1200" b="1" dirty="0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192" name="Rectangle 37"/>
          <p:cNvSpPr/>
          <p:nvPr/>
        </p:nvSpPr>
        <p:spPr>
          <a:xfrm>
            <a:off x="5018088" y="1625600"/>
            <a:ext cx="3281362" cy="1684338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lIns="126000" tIns="126000" rIns="126000" bIns="12600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just" rtl="0">
              <a:spcAft>
                <a:spcPts val="600"/>
              </a:spcAft>
            </a:pPr>
            <a:r>
              <a:rPr lang="en" sz="1100" b="1" i="0" u="none" strike="noStrike">
                <a:solidFill>
                  <a:srgbClr val="000000"/>
                </a:solidFill>
                <a:latin typeface="Arial"/>
                <a:ea typeface="Arial"/>
              </a:rPr>
              <a:t>M6 2024</a:t>
            </a:r>
            <a:r>
              <a:rPr lang="en" sz="1100" b="0" i="0" u="none" strike="noStrike">
                <a:solidFill>
                  <a:srgbClr val="000000"/>
                </a:solidFill>
                <a:latin typeface="Arial"/>
                <a:ea typeface="Arial"/>
              </a:rPr>
              <a:t> – expenses are mainly represented by the costs of mining and capital works (MCW), loan servicing costs and general administrative costs.</a:t>
            </a:r>
          </a:p>
          <a:p>
            <a:pPr marL="0" lvl="0" indent="0" algn="just" rtl="0">
              <a:spcAft>
                <a:spcPts val="600"/>
              </a:spcAft>
            </a:pPr>
            <a:r>
              <a:rPr lang="en" sz="1100" b="1" i="0" u="none" strike="noStrike" dirty="0">
                <a:solidFill>
                  <a:srgbClr val="000000"/>
                </a:solidFill>
                <a:latin typeface="Arial"/>
                <a:ea typeface="Arial"/>
              </a:rPr>
              <a:t>2024</a:t>
            </a:r>
            <a:r>
              <a:rPr lang="en" sz="1100" b="0" i="0" u="none" strike="noStrike" dirty="0">
                <a:solidFill>
                  <a:srgbClr val="000000"/>
                </a:solidFill>
                <a:latin typeface="Arial"/>
                <a:ea typeface="Arial"/>
              </a:rPr>
              <a:t> – it is planned to carry out mining and tunneling operations and preparation for production in 2025.</a:t>
            </a:r>
            <a:endParaRPr lang="en-US" altLang="en-US" sz="1100" dirty="0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193" name="Rectangle 54"/>
          <p:cNvSpPr/>
          <p:nvPr/>
        </p:nvSpPr>
        <p:spPr>
          <a:xfrm>
            <a:off x="8507413" y="1625600"/>
            <a:ext cx="3335337" cy="1346200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lIns="126000" tIns="126000" rIns="126000" bIns="12600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just" rtl="0">
              <a:spcAft>
                <a:spcPts val="600"/>
              </a:spcAft>
            </a:pPr>
            <a:r>
              <a:rPr lang="en" sz="1100" b="1" i="0" u="none" strike="noStrike">
                <a:solidFill>
                  <a:srgbClr val="000000"/>
                </a:solidFill>
                <a:latin typeface="Arial"/>
                <a:ea typeface="Arial"/>
              </a:rPr>
              <a:t>M6 2024</a:t>
            </a:r>
            <a:r>
              <a:rPr lang="en" sz="1100" b="0" i="0" u="none" strike="noStrike">
                <a:solidFill>
                  <a:srgbClr val="000000"/>
                </a:solidFill>
                <a:latin typeface="Arial"/>
                <a:ea typeface="Arial"/>
              </a:rPr>
              <a:t> – the staff number of the Partnership has been reduced. </a:t>
            </a:r>
          </a:p>
          <a:p>
            <a:pPr marL="0" lvl="0" indent="0" algn="just" rtl="0">
              <a:spcAft>
                <a:spcPts val="600"/>
              </a:spcAft>
            </a:pPr>
            <a:r>
              <a:rPr lang="en" sz="1100" b="1" i="0" u="none" strike="noStrike">
                <a:solidFill>
                  <a:srgbClr val="000000"/>
                </a:solidFill>
                <a:latin typeface="Arial"/>
                <a:ea typeface="Arial"/>
              </a:rPr>
              <a:t>2024</a:t>
            </a:r>
            <a:r>
              <a:rPr lang="en" sz="1100" b="0" i="0" u="none" strike="noStrike">
                <a:solidFill>
                  <a:srgbClr val="000000"/>
                </a:solidFill>
                <a:latin typeface="Arial"/>
                <a:ea typeface="Arial"/>
              </a:rPr>
              <a:t> – negotiations with manufacturers of XRS and conducting laboratory tests in order to study the possibility of using the technology.</a:t>
            </a:r>
            <a:endParaRPr lang="en-US" altLang="en-US" sz="1100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194" name="Rectangle 56"/>
          <p:cNvSpPr/>
          <p:nvPr/>
        </p:nvSpPr>
        <p:spPr>
          <a:xfrm>
            <a:off x="6602413" y="3830638"/>
            <a:ext cx="4419600" cy="1177925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lIns="126000" tIns="126000" rIns="126000" bIns="12600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just" rtl="0">
              <a:spcAft>
                <a:spcPts val="600"/>
              </a:spcAft>
            </a:pPr>
            <a:r>
              <a:rPr lang="en" sz="1100" b="1" i="0" u="none" strike="noStrike" dirty="0">
                <a:solidFill>
                  <a:srgbClr val="000000"/>
                </a:solidFill>
                <a:latin typeface="Arial"/>
                <a:ea typeface="Arial"/>
              </a:rPr>
              <a:t>M6 2024</a:t>
            </a:r>
            <a:r>
              <a:rPr lang="en" sz="1100" b="0" i="0" u="none" strike="noStrike" dirty="0">
                <a:solidFill>
                  <a:srgbClr val="000000"/>
                </a:solidFill>
                <a:latin typeface="Arial"/>
                <a:ea typeface="Arial"/>
              </a:rPr>
              <a:t> – a positive conclusion on the FS was received from the State Expert Examination. As for Verkhniye Kairakty field, reserves under the KazRC Code have been recognized on the balance sheet.</a:t>
            </a:r>
          </a:p>
          <a:p>
            <a:pPr marL="0" lvl="0" indent="0" algn="just" rtl="0">
              <a:spcAft>
                <a:spcPts val="600"/>
              </a:spcAft>
            </a:pPr>
            <a:r>
              <a:rPr lang="en" sz="1100" b="1" i="0" u="none" strike="noStrike" dirty="0">
                <a:solidFill>
                  <a:srgbClr val="000000"/>
                </a:solidFill>
                <a:latin typeface="Arial"/>
                <a:ea typeface="Arial"/>
              </a:rPr>
              <a:t>2024</a:t>
            </a:r>
            <a:r>
              <a:rPr lang="en" sz="1100" b="0" i="0" u="none" strike="noStrike" dirty="0">
                <a:solidFill>
                  <a:srgbClr val="000000"/>
                </a:solidFill>
                <a:latin typeface="Arial"/>
                <a:ea typeface="Arial"/>
              </a:rPr>
              <a:t> - passing of corporate procedures to complete the “Selection” investment stage.</a:t>
            </a:r>
            <a:endParaRPr lang="en-US" altLang="en-US" sz="1100" dirty="0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195" name="Rectangular Callout 35"/>
          <p:cNvSpPr/>
          <p:nvPr/>
        </p:nvSpPr>
        <p:spPr>
          <a:xfrm>
            <a:off x="2560638" y="4032250"/>
            <a:ext cx="996950" cy="307975"/>
          </a:xfrm>
          <a:prstGeom prst="wedgeRectCallout">
            <a:avLst>
              <a:gd name="adj1" fmla="val 28912"/>
              <a:gd name="adj2" fmla="val 77778"/>
            </a:avLst>
          </a:prstGeom>
          <a:noFill/>
          <a:ln w="6350"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ctr" rtl="0">
              <a:spcAft>
                <a:spcPts val="600"/>
              </a:spcAft>
            </a:pPr>
            <a:r>
              <a:rPr lang="en" sz="1400" b="1" i="0" u="none" strike="noStrike">
                <a:solidFill>
                  <a:srgbClr val="000000"/>
                </a:solidFill>
                <a:latin typeface="Arial"/>
                <a:ea typeface="Arial"/>
              </a:rPr>
              <a:t>9 899</a:t>
            </a:r>
            <a:endParaRPr sz="1400" b="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196" name="Rectangle 1"/>
          <p:cNvSpPr/>
          <p:nvPr/>
        </p:nvSpPr>
        <p:spPr>
          <a:xfrm>
            <a:off x="4648200" y="261938"/>
            <a:ext cx="7229475" cy="3079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r" rtl="0"/>
            <a:r>
              <a:rPr lang="en" sz="1400" b="1" i="0" u="none" strike="noStrike">
                <a:solidFill>
                  <a:srgbClr val="000000"/>
                </a:solidFill>
                <a:latin typeface="Arial"/>
                <a:ea typeface="Arial"/>
              </a:rPr>
              <a:t>Results of the financial and economic activity for M6 2024</a:t>
            </a:r>
            <a:endParaRPr sz="1400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197" name="Rectangle 7"/>
          <p:cNvSpPr/>
          <p:nvPr/>
        </p:nvSpPr>
        <p:spPr>
          <a:xfrm>
            <a:off x="552450" y="781050"/>
            <a:ext cx="11325225" cy="3905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" sz="16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Capital expenses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5.10.215.203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11068</TotalTime>
  <Words>814</Words>
  <Application>Microsoft Office PowerPoint</Application>
  <PresentationFormat>Широкоэкранный</PresentationFormat>
  <Paragraphs>172</Paragraphs>
  <Slides>3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Chart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Айткожина Асель Сериккызы</dc:creator>
  <cp:lastModifiedBy>Кашкинбаева Жанат Болатовна</cp:lastModifiedBy>
  <cp:revision>333</cp:revision>
  <cp:lastPrinted>2021-10-26T06:25:01Z</cp:lastPrinted>
  <dcterms:created xsi:type="dcterms:W3CDTF">2021-09-03T09:26:51Z</dcterms:created>
  <dcterms:modified xsi:type="dcterms:W3CDTF">2024-10-15T11:58:51Z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TCat_8ea2e48f-8bd8-490e-801a-a87c246152ca_Id">
    <vt:lpwstr>8ea2e48f-8bd8-490e-801a-a87c246152ca</vt:lpwstr>
  </property>
  <property fmtid="{D5CDD505-2E9C-101B-9397-08002B2CF9AE}" pid="3" name="STCat_8ea2e48f-8bd8-490e-801a-a87c246152ca_Name">
    <vt:lpwstr>КОНФИДЕНЦИАЛЬНО</vt:lpwstr>
  </property>
  <property fmtid="{D5CDD505-2E9C-101B-9397-08002B2CF9AE}" pid="4" name="STCat_8ea2e48f-8bd8-490e-801a-a87c246152ca_Version">
    <vt:lpwstr>1</vt:lpwstr>
  </property>
</Properties>
</file>