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7"/>
  </p:notesMasterIdLst>
  <p:sldIdLst>
    <p:sldId id="261" r:id="rId4"/>
    <p:sldId id="258" r:id="rId5"/>
    <p:sldId id="264" r:id="rId6"/>
  </p:sldIdLst>
  <p:sldSz cx="12192000" cy="6858000"/>
  <p:notesSz cx="7023100" cy="93091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пеева Дана Сахабадиновна" initials="КДС" lastIdx="1" clrIdx="0">
    <p:extLst>
      <p:ext uri="{19B8F6BF-5375-455C-9EA6-DF929625EA0E}">
        <p15:presenceInfo xmlns:p15="http://schemas.microsoft.com/office/powerpoint/2012/main" userId="S-1-5-21-3610420068-3994307025-810758884-2990" providerId="AD"/>
      </p:ext>
    </p:extLst>
  </p:cmAuthor>
  <p:cmAuthor id="2" name="Егембердиева Дана Бахытбековна" initials="ЕДБ" lastIdx="1" clrIdx="1">
    <p:extLst>
      <p:ext uri="{19B8F6BF-5375-455C-9EA6-DF929625EA0E}">
        <p15:presenceInfo xmlns:p15="http://schemas.microsoft.com/office/powerpoint/2012/main" userId="S::d.yegemberdiyeva@tks.kz::f141af8a-b77e-4855-96f3-c9ee5f6810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3AE"/>
    <a:srgbClr val="FF6600"/>
    <a:srgbClr val="FFBA8B"/>
    <a:srgbClr val="FFAE5D"/>
    <a:srgbClr val="FFC8A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0154" autoAdjust="0"/>
  </p:normalViewPr>
  <p:slideViewPr>
    <p:cSldViewPr snapToGrid="0">
      <p:cViewPr varScale="1">
        <p:scale>
          <a:sx n="109" d="100"/>
          <a:sy n="109" d="100"/>
        </p:scale>
        <p:origin x="41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blakatov_e\Desktop\&#1060;&#1061;&#1044;\2022%20&#1075;.%203%20&#1084;&#1077;&#1089;&#1103;&#1094;&#1072;%20(&#1082;&#1074;&#1072;&#1088;&#1090;&#1072;&#1083;)\Data_3m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60217937355637E-2"/>
          <c:y val="9.632446134347275E-2"/>
          <c:w val="0.94867956412528875"/>
          <c:h val="0.8479087452471483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9210432"/>
        <c:axId val="1129218592"/>
      </c:lineChart>
      <c:dateAx>
        <c:axId val="1129210432"/>
        <c:scaling>
          <c:orientation val="minMax"/>
          <c:max val="2281"/>
          <c:min val="-2"/>
        </c:scaling>
        <c:delete val="1"/>
        <c:axPos val="b"/>
        <c:numFmt formatCode="[$-419]mmmm\ yy;@" sourceLinked="0"/>
        <c:majorTickMark val="cross"/>
        <c:minorTickMark val="none"/>
        <c:tickLblPos val="nextTo"/>
        <c:crossAx val="1129218592"/>
        <c:crosses val="autoZero"/>
        <c:auto val="1"/>
        <c:lblOffset val="100"/>
        <c:baseTimeUnit val="days"/>
        <c:majorUnit val="2"/>
        <c:majorTimeUnit val="months"/>
        <c:minorUnit val="1"/>
        <c:minorTimeUnit val="months"/>
      </c:dateAx>
      <c:valAx>
        <c:axId val="1129218592"/>
        <c:scaling>
          <c:orientation val="minMax"/>
          <c:min val="700"/>
        </c:scaling>
        <c:delete val="0"/>
        <c:axPos val="l"/>
        <c:numFmt formatCode="0.0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129210432"/>
        <c:crossesAt val="12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171631828240165E-2"/>
          <c:y val="4.2613221027443589E-2"/>
          <c:w val="0.93482836817175985"/>
          <c:h val="0.91945606031167104"/>
        </c:manualLayout>
      </c:layout>
      <c:lineChart>
        <c:grouping val="standard"/>
        <c:varyColors val="0"/>
        <c:ser>
          <c:idx val="1"/>
          <c:order val="0"/>
          <c:tx>
            <c:strRef>
              <c:f>Объемы!#REF!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Объемы!$D$18:$M$18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Объемы!#REF!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8B7-4330-90E3-E6023D3059D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29217504"/>
        <c:axId val="1129211520"/>
      </c:lineChart>
      <c:catAx>
        <c:axId val="112921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11520"/>
        <c:crosses val="autoZero"/>
        <c:auto val="1"/>
        <c:lblAlgn val="ctr"/>
        <c:lblOffset val="100"/>
        <c:noMultiLvlLbl val="0"/>
      </c:catAx>
      <c:valAx>
        <c:axId val="11292115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ru-RU" sz="90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u-RU" noProof="0" dirty="0"/>
                  <a:t>Цена на золото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ru-RU" sz="90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KZ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17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961870763924992E-2"/>
          <c:y val="5.1751579753254846E-2"/>
          <c:w val="0.9687356995340729"/>
          <c:h val="0.91945606031167104"/>
        </c:manualLayout>
      </c:layout>
      <c:lineChart>
        <c:grouping val="standard"/>
        <c:varyColors val="0"/>
        <c:ser>
          <c:idx val="0"/>
          <c:order val="0"/>
          <c:tx>
            <c:strRef>
              <c:f>Объемы!$B$19:$C$19</c:f>
              <c:strCache>
                <c:ptCount val="2"/>
                <c:pt idx="0">
                  <c:v>Цена на золото</c:v>
                </c:pt>
                <c:pt idx="1">
                  <c:v>$ за унц.</c:v>
                </c:pt>
              </c:strCache>
            </c:strRef>
          </c:tx>
          <c:spPr>
            <a:ln w="12700" cap="rnd">
              <a:solidFill>
                <a:srgbClr val="FF66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8361111111111114E-2"/>
                  <c:y val="-2.39468503937007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0D-4290-A678-990238F02C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Объемы!$D$18:$N$18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Объемы!$D$19:$N$19</c:f>
              <c:numCache>
                <c:formatCode>_-* #\ ##0\ _₽_-;\-* #\ ##0\ _₽_-;_-* "-"??\ _₽_-;_-@_-</c:formatCode>
                <c:ptCount val="7"/>
                <c:pt idx="0">
                  <c:v>1771.5495059288539</c:v>
                </c:pt>
                <c:pt idx="1">
                  <c:v>1805</c:v>
                </c:pt>
                <c:pt idx="2">
                  <c:v>1802</c:v>
                </c:pt>
                <c:pt idx="3" formatCode="General">
                  <c:v>1954</c:v>
                </c:pt>
                <c:pt idx="4">
                  <c:v>2347</c:v>
                </c:pt>
                <c:pt idx="5" formatCode="General">
                  <c:v>3545</c:v>
                </c:pt>
                <c:pt idx="6" formatCode="General">
                  <c:v>4699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40D-4290-A678-990238F02CC3}"/>
            </c:ext>
          </c:extLst>
        </c:ser>
        <c:ser>
          <c:idx val="1"/>
          <c:order val="1"/>
          <c:tx>
            <c:strRef>
              <c:f>Объемы!#REF!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Объемы!$D$18:$N$18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Объемы!#REF!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B40D-4290-A678-990238F02CC3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129217504"/>
        <c:axId val="1129211520"/>
      </c:lineChart>
      <c:catAx>
        <c:axId val="112921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11520"/>
        <c:crosses val="autoZero"/>
        <c:auto val="1"/>
        <c:lblAlgn val="ctr"/>
        <c:lblOffset val="100"/>
        <c:noMultiLvlLbl val="0"/>
      </c:catAx>
      <c:valAx>
        <c:axId val="1129211520"/>
        <c:scaling>
          <c:orientation val="minMax"/>
        </c:scaling>
        <c:delete val="0"/>
        <c:axPos val="l"/>
        <c:numFmt formatCode="_-* #\ ##0\ _₽_-;\-* #\ ##0\ _₽_-;_-* &quot;-&quot;??\ _₽_-;_-@_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17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Объемы!$B$5:$C$5</c:f>
              <c:strCache>
                <c:ptCount val="2"/>
                <c:pt idx="0">
                  <c:v>Золото,</c:v>
                </c:pt>
                <c:pt idx="1">
                  <c:v>тыс. унц.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Объемы!$D$4:$N$4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6м 2026</c:v>
                </c:pt>
              </c:strCache>
            </c:strRef>
          </c:cat>
          <c:val>
            <c:numRef>
              <c:f>Объемы!$D$5:$N$5</c:f>
              <c:numCache>
                <c:formatCode>0</c:formatCode>
                <c:ptCount val="7"/>
                <c:pt idx="0">
                  <c:v>1078.4182040482247</c:v>
                </c:pt>
                <c:pt idx="1">
                  <c:v>1641.3243377344884</c:v>
                </c:pt>
                <c:pt idx="2">
                  <c:v>1786.0721271520356</c:v>
                </c:pt>
                <c:pt idx="3">
                  <c:v>1679.7</c:v>
                </c:pt>
                <c:pt idx="4">
                  <c:v>1756</c:v>
                </c:pt>
                <c:pt idx="5">
                  <c:v>1832</c:v>
                </c:pt>
                <c:pt idx="6">
                  <c:v>877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F1-433C-82B6-21C13FF8980F}"/>
            </c:ext>
          </c:extLst>
        </c:ser>
        <c:ser>
          <c:idx val="2"/>
          <c:order val="2"/>
          <c:tx>
            <c:strRef>
              <c:f>Объемы!$B$6:$C$6</c:f>
              <c:strCache>
                <c:ptCount val="2"/>
                <c:pt idx="0">
                  <c:v>Серебро</c:v>
                </c:pt>
                <c:pt idx="1">
                  <c:v>тыс. унц.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Объемы!$D$4:$N$4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6м 2026</c:v>
                </c:pt>
              </c:strCache>
            </c:strRef>
          </c:cat>
          <c:val>
            <c:numRef>
              <c:f>Объемы!$D$6:$N$6</c:f>
              <c:numCache>
                <c:formatCode>0</c:formatCode>
                <c:ptCount val="7"/>
                <c:pt idx="0">
                  <c:v>288.38263219999999</c:v>
                </c:pt>
                <c:pt idx="1">
                  <c:v>206.52548174292852</c:v>
                </c:pt>
                <c:pt idx="2">
                  <c:v>267.06459420639436</c:v>
                </c:pt>
                <c:pt idx="3">
                  <c:v>165.7</c:v>
                </c:pt>
                <c:pt idx="4">
                  <c:v>195</c:v>
                </c:pt>
                <c:pt idx="5">
                  <c:v>186</c:v>
                </c:pt>
                <c:pt idx="6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F1-433C-82B6-21C13FF89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1"/>
        <c:overlap val="-100"/>
        <c:axId val="1129221856"/>
        <c:axId val="1129220224"/>
      </c:barChart>
      <c:barChart>
        <c:barDir val="col"/>
        <c:grouping val="clustered"/>
        <c:varyColors val="0"/>
        <c:ser>
          <c:idx val="0"/>
          <c:order val="1"/>
          <c:tx>
            <c:strRef>
              <c:f>Объемы!#REF!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Объемы!$D$4:$N$4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6м 2026</c:v>
                </c:pt>
              </c:strCache>
            </c:strRef>
          </c:cat>
          <c:val>
            <c:numRef>
              <c:f>Объемы!#REF!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F1-433C-82B6-21C13FF89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"/>
        <c:axId val="1129216416"/>
        <c:axId val="1129215328"/>
      </c:barChart>
      <c:catAx>
        <c:axId val="11292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20224"/>
        <c:crosses val="autoZero"/>
        <c:auto val="1"/>
        <c:lblAlgn val="ctr"/>
        <c:lblOffset val="100"/>
        <c:noMultiLvlLbl val="0"/>
      </c:catAx>
      <c:valAx>
        <c:axId val="1129220224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21856"/>
        <c:crosses val="autoZero"/>
        <c:crossBetween val="between"/>
      </c:valAx>
      <c:valAx>
        <c:axId val="1129215328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129216416"/>
        <c:crosses val="max"/>
        <c:crossBetween val="between"/>
      </c:valAx>
      <c:catAx>
        <c:axId val="1129216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292153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23640601962443"/>
          <c:y val="5.0574613155547947E-2"/>
          <c:w val="0.44338016596105467"/>
          <c:h val="0.69310019006244905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70"/>
        <c:holeSize val="47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23640601962443"/>
          <c:y val="5.0574613155547947E-2"/>
          <c:w val="0.44338016596105467"/>
          <c:h val="0.69310019006244905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70"/>
        <c:holeSize val="6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6255324845305"/>
          <c:y val="8.4126496436538981E-2"/>
          <c:w val="0.67361412619527006"/>
          <c:h val="0.86738744789582556"/>
        </c:manualLayout>
      </c:layout>
      <c:doughnutChart>
        <c:varyColors val="1"/>
        <c:ser>
          <c:idx val="0"/>
          <c:order val="0"/>
          <c:tx>
            <c:strRef>
              <c:f>Capex!$C$2</c:f>
              <c:strCache>
                <c:ptCount val="1"/>
                <c:pt idx="0">
                  <c:v>4Q2025-факт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FFBA8B"/>
              </a:solidFill>
            </c:spPr>
            <c:extLst>
              <c:ext xmlns:c16="http://schemas.microsoft.com/office/drawing/2014/chart" uri="{C3380CC4-5D6E-409C-BE32-E72D297353CC}">
                <c16:uniqueId val="{00000001-1402-4F95-B86B-2636E622EB2A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1402-4F95-B86B-2636E622EB2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1402-4F95-B86B-2636E622EB2A}"/>
              </c:ext>
            </c:extLst>
          </c:dPt>
          <c:dPt>
            <c:idx val="3"/>
            <c:bubble3D val="0"/>
            <c:spPr>
              <a:solidFill>
                <a:srgbClr val="F9E3AE"/>
              </a:solidFill>
            </c:spPr>
            <c:extLst>
              <c:ext xmlns:c16="http://schemas.microsoft.com/office/drawing/2014/chart" uri="{C3380CC4-5D6E-409C-BE32-E72D297353CC}">
                <c16:uniqueId val="{00000000-EC1C-4C08-A18E-9BEE9BD0537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  <a:r>
                      <a:rPr lang="en-US" baseline="0" dirty="0"/>
                      <a:t> 946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402-4F95-B86B-2636E622EB2A}"/>
                </c:ext>
              </c:extLst>
            </c:dLbl>
            <c:dLbl>
              <c:idx val="1"/>
              <c:layout>
                <c:manualLayout>
                  <c:x val="0.14261490625359255"/>
                  <c:y val="1.756357219441223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889AB8-7875-4C17-A8C3-7B5A626662A7}" type="VALUE">
                      <a:rPr lang="en-US" sz="900" b="1" baseline="0" smtClean="0"/>
                      <a:pPr>
                        <a:defRPr sz="9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en-US" sz="900" b="1" baseline="0" dirty="0"/>
                  </a:p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1191731343834517"/>
                      <c:h val="0.126332443493610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402-4F95-B86B-2636E622EB2A}"/>
                </c:ext>
              </c:extLst>
            </c:dLbl>
            <c:dLbl>
              <c:idx val="2"/>
              <c:layout>
                <c:manualLayout>
                  <c:x val="-4.2361052585467199E-2"/>
                  <c:y val="-9.746883786452849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BE69368-4C8B-4D68-8948-75E11F26BE60}" type="VALUE">
                      <a:rPr lang="en-US" sz="900" smtClean="0"/>
                      <a:pPr>
                        <a:defRPr sz="9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en-US" sz="900" dirty="0"/>
                  </a:p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1013604608680432E-2"/>
                      <c:h val="0.106137515773614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402-4F95-B86B-2636E622EB2A}"/>
                </c:ext>
              </c:extLst>
            </c:dLbl>
            <c:dLbl>
              <c:idx val="3"/>
              <c:layout>
                <c:manualLayout>
                  <c:x val="-1.2708249065671346E-2"/>
                  <c:y val="-3.51216134260802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08025542802339"/>
                      <c:h val="5.614203733565781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C1C-4C08-A18E-9BEE9BD053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Capex!$B$3:$B$6</c:f>
              <c:strCache>
                <c:ptCount val="4"/>
                <c:pt idx="0">
                  <c:v>Шалкия</c:v>
                </c:pt>
                <c:pt idx="1">
                  <c:v>Алайгыр</c:v>
                </c:pt>
                <c:pt idx="2">
                  <c:v>Северный Катпар и Верхние Кайракты</c:v>
                </c:pt>
                <c:pt idx="3">
                  <c:v>ГРР</c:v>
                </c:pt>
              </c:strCache>
            </c:strRef>
          </c:cat>
          <c:val>
            <c:numRef>
              <c:f>Capex!$C$3:$C$6</c:f>
              <c:numCache>
                <c:formatCode>_-* #\ ##0\ _₽_-;\-* #\ ##0\ _₽_-;_-* "-"??\ _₽_-;_-@_-</c:formatCode>
                <c:ptCount val="4"/>
                <c:pt idx="0">
                  <c:v>9946</c:v>
                </c:pt>
                <c:pt idx="1">
                  <c:v>43</c:v>
                </c:pt>
                <c:pt idx="2">
                  <c:v>24</c:v>
                </c:pt>
                <c:pt idx="3">
                  <c:v>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402-4F95-B86B-2636E622EB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0.4571</cdr:x>
      <cdr:y>0.1177</cdr:y>
    </cdr:from>
    <cdr:to>
      <cdr:x>0.4571</cdr:x>
      <cdr:y>0.30396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25B916C9-4CB5-4746-B24C-14C1CADBA219}"/>
            </a:ext>
          </a:extLst>
        </cdr:cNvPr>
        <cdr:cNvCxnSpPr/>
      </cdr:nvCxnSpPr>
      <cdr:spPr>
        <a:xfrm xmlns:a="http://schemas.openxmlformats.org/drawingml/2006/main">
          <a:off x="2055615" y="425605"/>
          <a:ext cx="0" cy="673517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4" cy="46707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4" cy="46707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8B41B7B-3BF3-4AB1-9714-DD2CF0F58B0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6"/>
            <a:ext cx="5618480" cy="3665458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4" cy="46707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4" cy="46707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67B713B4-6F45-498B-BED5-454F5D057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76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713B4-6F45-498B-BED5-454F5D0574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12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713B4-6F45-498B-BED5-454F5D0574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6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7B713B4-6F45-498B-BED5-454F5D0574A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30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9EB26-9899-4255-A5F4-416DD7B611D3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74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D874D-AFE4-409F-893A-12A6F0F48F41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0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F02BC-EE51-440D-B8C0-E7A53479BFF2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78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EE64-D184-4F16-BB3A-E3AA323F9870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442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8105-C690-45B7-8814-EEF372043C86}" type="datetime1">
              <a:rPr lang="ru-RU" smtClean="0"/>
              <a:t>02.10.2026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749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FD2A-B723-422C-BBEA-2F9DE979F518}" type="datetime1">
              <a:rPr lang="ru-RU" smtClean="0"/>
              <a:t>02.10.2026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7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EB37-81E9-4AC5-95AD-B2BED9A3C014}" type="datetime1">
              <a:rPr lang="ru-RU" smtClean="0"/>
              <a:t>02.10.2026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75E7-9EA1-45B7-A118-C9CB72265240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74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EF2-09C3-4E90-9B1D-973F79999946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1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8392-4BC6-42D4-95F8-8C02FE22AA19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68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6477-F135-49CA-83F7-6803C5E55941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39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34A7-87FE-4D82-A762-F256F06D9760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74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chart" Target="../charts/chart4.xml"/><Relationship Id="rId3" Type="http://schemas.openxmlformats.org/officeDocument/2006/relationships/chart" Target="../charts/chart1.xml"/><Relationship Id="rId7" Type="http://schemas.openxmlformats.org/officeDocument/2006/relationships/image" Target="../media/image4.svg"/><Relationship Id="rId12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6"/>
          <p:cNvSpPr/>
          <p:nvPr/>
        </p:nvSpPr>
        <p:spPr>
          <a:xfrm flipH="1">
            <a:off x="4152752" y="1442066"/>
            <a:ext cx="1823655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Rectangle 105"/>
          <p:cNvSpPr/>
          <p:nvPr/>
        </p:nvSpPr>
        <p:spPr>
          <a:xfrm flipH="1">
            <a:off x="4038654" y="2987083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Rectangle 119"/>
          <p:cNvSpPr/>
          <p:nvPr/>
        </p:nvSpPr>
        <p:spPr>
          <a:xfrm flipH="1">
            <a:off x="4171742" y="4490199"/>
            <a:ext cx="1792594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9" name="Chart 1"/>
          <p:cNvGraphicFramePr>
            <a:graphicFrameLocks/>
          </p:cNvGraphicFramePr>
          <p:nvPr/>
        </p:nvGraphicFramePr>
        <p:xfrm>
          <a:off x="6336202" y="1076324"/>
          <a:ext cx="5444225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1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Основные показатели деятельности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2522" y="1321309"/>
            <a:ext cx="5673165" cy="5046876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Rectangle 46"/>
          <p:cNvSpPr/>
          <p:nvPr/>
        </p:nvSpPr>
        <p:spPr>
          <a:xfrm>
            <a:off x="6440422" y="1407107"/>
            <a:ext cx="2719000" cy="275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Производственные результаты</a:t>
            </a:r>
          </a:p>
        </p:txBody>
      </p:sp>
      <p:sp>
        <p:nvSpPr>
          <p:cNvPr id="7" name="Rectangle 6"/>
          <p:cNvSpPr/>
          <p:nvPr/>
        </p:nvSpPr>
        <p:spPr>
          <a:xfrm>
            <a:off x="7450250" y="4207675"/>
            <a:ext cx="144000" cy="72000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Rectangle 50"/>
          <p:cNvSpPr/>
          <p:nvPr/>
        </p:nvSpPr>
        <p:spPr>
          <a:xfrm>
            <a:off x="7575962" y="4136827"/>
            <a:ext cx="26165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Золото, тыс. унций</a:t>
            </a:r>
          </a:p>
        </p:txBody>
      </p:sp>
      <p:sp>
        <p:nvSpPr>
          <p:cNvPr id="57" name="Minus 56"/>
          <p:cNvSpPr/>
          <p:nvPr/>
        </p:nvSpPr>
        <p:spPr>
          <a:xfrm>
            <a:off x="9456959" y="4202515"/>
            <a:ext cx="144000" cy="72000"/>
          </a:xfrm>
          <a:prstGeom prst="mathMinus">
            <a:avLst/>
          </a:prstGeom>
          <a:solidFill>
            <a:srgbClr val="FF66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600959" y="4121134"/>
            <a:ext cx="26165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Золото,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$ 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за унцию (рынок)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450250" y="4413520"/>
            <a:ext cx="144000" cy="7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Rectangle 87"/>
          <p:cNvSpPr/>
          <p:nvPr/>
        </p:nvSpPr>
        <p:spPr>
          <a:xfrm>
            <a:off x="7575962" y="4342672"/>
            <a:ext cx="261659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Серебро, тыс. унций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807346" y="1318591"/>
            <a:ext cx="1908000" cy="0"/>
          </a:xfrm>
          <a:prstGeom prst="line">
            <a:avLst/>
          </a:prstGeom>
          <a:ln w="635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85363" y="1298851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Rectangle 91"/>
          <p:cNvSpPr/>
          <p:nvPr/>
        </p:nvSpPr>
        <p:spPr>
          <a:xfrm>
            <a:off x="4565310" y="1593243"/>
            <a:ext cx="16135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серебра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566920" y="2426781"/>
            <a:ext cx="159524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тыс. унций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3325925" y="129325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Rectangle 106"/>
          <p:cNvSpPr/>
          <p:nvPr/>
        </p:nvSpPr>
        <p:spPr>
          <a:xfrm>
            <a:off x="4585895" y="3144922"/>
            <a:ext cx="17503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EBITDA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535828" y="3915993"/>
            <a:ext cx="159524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млрд тенге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637858" y="4653232"/>
            <a:ext cx="17503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Займы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85895" y="5444019"/>
            <a:ext cx="156628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мл</a:t>
            </a:r>
            <a:r>
              <a:rPr lang="kk-KZ" sz="1000" i="1" dirty="0">
                <a:latin typeface="Arial" panose="020B0604020202020204" pitchFamily="34" charset="0"/>
                <a:cs typeface="Arial" panose="020B0604020202020204" pitchFamily="34" charset="0"/>
              </a:rPr>
              <a:t>рд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тенге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2"/>
          <p:cNvSpPr/>
          <p:nvPr/>
        </p:nvSpPr>
        <p:spPr>
          <a:xfrm>
            <a:off x="497838" y="240089"/>
            <a:ext cx="1128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АО «НГК «Тау-Кен Самрук»</a:t>
            </a:r>
            <a:endParaRPr lang="ru-RU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1"/>
          <p:cNvSpPr/>
          <p:nvPr/>
        </p:nvSpPr>
        <p:spPr>
          <a:xfrm>
            <a:off x="4648201" y="261431"/>
            <a:ext cx="7229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езультаты финансово-хозяйственной деятельности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месяцев 2026 года</a:t>
            </a:r>
            <a:endParaRPr lang="ru-RU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13"/>
          <p:cNvSpPr/>
          <p:nvPr/>
        </p:nvSpPr>
        <p:spPr>
          <a:xfrm flipH="1">
            <a:off x="1408328" y="1444882"/>
            <a:ext cx="1790045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Rectangle 59"/>
          <p:cNvSpPr/>
          <p:nvPr/>
        </p:nvSpPr>
        <p:spPr>
          <a:xfrm>
            <a:off x="1778489" y="1603975"/>
            <a:ext cx="15267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золота</a:t>
            </a:r>
          </a:p>
        </p:txBody>
      </p:sp>
      <p:sp>
        <p:nvSpPr>
          <p:cNvPr id="70" name="Rectangle 90"/>
          <p:cNvSpPr/>
          <p:nvPr/>
        </p:nvSpPr>
        <p:spPr>
          <a:xfrm>
            <a:off x="1764920" y="2409555"/>
            <a:ext cx="122793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тыс. унций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Pentagon 14"/>
          <p:cNvSpPr/>
          <p:nvPr/>
        </p:nvSpPr>
        <p:spPr>
          <a:xfrm>
            <a:off x="756920" y="1449681"/>
            <a:ext cx="1008000" cy="1251602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Rectangle 60"/>
          <p:cNvSpPr/>
          <p:nvPr/>
        </p:nvSpPr>
        <p:spPr>
          <a:xfrm>
            <a:off x="746747" y="1595784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877</a:t>
            </a: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792</a:t>
            </a:r>
          </a:p>
        </p:txBody>
      </p:sp>
      <p:sp>
        <p:nvSpPr>
          <p:cNvPr id="74" name="Oval 5"/>
          <p:cNvSpPr/>
          <p:nvPr/>
        </p:nvSpPr>
        <p:spPr>
          <a:xfrm>
            <a:off x="577503" y="1296232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Rectangle 47"/>
          <p:cNvSpPr/>
          <p:nvPr/>
        </p:nvSpPr>
        <p:spPr>
          <a:xfrm>
            <a:off x="551180" y="1394010"/>
            <a:ext cx="41656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85725" algn="ctr"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Au</a:t>
            </a:r>
            <a:endParaRPr lang="ru-RU" sz="105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Pentagon 94"/>
          <p:cNvSpPr/>
          <p:nvPr/>
        </p:nvSpPr>
        <p:spPr>
          <a:xfrm>
            <a:off x="3561884" y="1442763"/>
            <a:ext cx="1147149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Oval 96"/>
          <p:cNvSpPr/>
          <p:nvPr/>
        </p:nvSpPr>
        <p:spPr>
          <a:xfrm>
            <a:off x="3317489" y="129325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Rectangle 97"/>
          <p:cNvSpPr/>
          <p:nvPr/>
        </p:nvSpPr>
        <p:spPr>
          <a:xfrm>
            <a:off x="3291742" y="1388416"/>
            <a:ext cx="41656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85725" algn="ctr">
              <a:spcAft>
                <a:spcPts val="600"/>
              </a:spcAft>
            </a:pP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Ag</a:t>
            </a:r>
            <a:endParaRPr lang="ru-RU" sz="105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98"/>
          <p:cNvSpPr/>
          <p:nvPr/>
        </p:nvSpPr>
        <p:spPr>
          <a:xfrm flipH="1">
            <a:off x="1285002" y="2981546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Rectangle 99"/>
          <p:cNvSpPr/>
          <p:nvPr/>
        </p:nvSpPr>
        <p:spPr>
          <a:xfrm>
            <a:off x="1780495" y="3140933"/>
            <a:ext cx="11418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Выручка</a:t>
            </a:r>
          </a:p>
        </p:txBody>
      </p:sp>
      <p:sp>
        <p:nvSpPr>
          <p:cNvPr id="86" name="Rectangle 100"/>
          <p:cNvSpPr/>
          <p:nvPr/>
        </p:nvSpPr>
        <p:spPr>
          <a:xfrm>
            <a:off x="1767780" y="3911978"/>
            <a:ext cx="159524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млрд тенге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Pentagon 101"/>
          <p:cNvSpPr/>
          <p:nvPr/>
        </p:nvSpPr>
        <p:spPr>
          <a:xfrm>
            <a:off x="810889" y="2974589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3" name="Oval 103"/>
          <p:cNvSpPr/>
          <p:nvPr/>
        </p:nvSpPr>
        <p:spPr>
          <a:xfrm>
            <a:off x="597991" y="2830718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Pentagon 108"/>
          <p:cNvSpPr/>
          <p:nvPr/>
        </p:nvSpPr>
        <p:spPr>
          <a:xfrm>
            <a:off x="3497800" y="2987083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Oval 110"/>
          <p:cNvSpPr/>
          <p:nvPr/>
        </p:nvSpPr>
        <p:spPr>
          <a:xfrm>
            <a:off x="3326243" y="2839031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7" name="Graphic 12" descr="Bar graph with upward trend">
            <a:extLst>
              <a:ext uri="{FF2B5EF4-FFF2-40B4-BE49-F238E27FC236}">
                <a16:creationId xmlns:a16="http://schemas.microsoft.com/office/drawing/2014/main" id="{46645A48-07FE-400C-AC8C-23B2B0420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75439" y="2904408"/>
            <a:ext cx="324000" cy="324000"/>
          </a:xfrm>
          <a:prstGeom prst="rect">
            <a:avLst/>
          </a:prstGeom>
        </p:spPr>
      </p:pic>
      <p:sp>
        <p:nvSpPr>
          <p:cNvPr id="128" name="Rectangle 112"/>
          <p:cNvSpPr/>
          <p:nvPr/>
        </p:nvSpPr>
        <p:spPr>
          <a:xfrm flipH="1">
            <a:off x="1257173" y="4494134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Rectangle 113"/>
          <p:cNvSpPr/>
          <p:nvPr/>
        </p:nvSpPr>
        <p:spPr>
          <a:xfrm>
            <a:off x="1764920" y="4685774"/>
            <a:ext cx="17503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CAPEX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14"/>
          <p:cNvSpPr/>
          <p:nvPr/>
        </p:nvSpPr>
        <p:spPr>
          <a:xfrm>
            <a:off x="1760928" y="5444020"/>
            <a:ext cx="159524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млрд тенге</a:t>
            </a:r>
            <a:endParaRPr lang="ru-RU" sz="1000" i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Pentagon 115"/>
          <p:cNvSpPr/>
          <p:nvPr/>
        </p:nvSpPr>
        <p:spPr>
          <a:xfrm>
            <a:off x="741719" y="4494134"/>
            <a:ext cx="1008000" cy="1256400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Oval 117"/>
          <p:cNvSpPr/>
          <p:nvPr/>
        </p:nvSpPr>
        <p:spPr>
          <a:xfrm>
            <a:off x="570162" y="434330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4" name="Graphic 10" descr="Excavator">
            <a:extLst>
              <a:ext uri="{FF2B5EF4-FFF2-40B4-BE49-F238E27FC236}">
                <a16:creationId xmlns:a16="http://schemas.microsoft.com/office/drawing/2014/main" id="{AD602F20-26B3-4ED0-AB19-3A685CB88A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524" y="4373298"/>
            <a:ext cx="360000" cy="360000"/>
          </a:xfrm>
          <a:prstGeom prst="rect">
            <a:avLst/>
          </a:prstGeom>
        </p:spPr>
      </p:pic>
      <p:sp>
        <p:nvSpPr>
          <p:cNvPr id="136" name="Pentagon 122"/>
          <p:cNvSpPr/>
          <p:nvPr/>
        </p:nvSpPr>
        <p:spPr>
          <a:xfrm>
            <a:off x="3486073" y="4490896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0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3" y="2885198"/>
            <a:ext cx="340327" cy="340327"/>
          </a:xfrm>
          <a:prstGeom prst="rect">
            <a:avLst/>
          </a:prstGeom>
        </p:spPr>
      </p:pic>
      <p:sp>
        <p:nvSpPr>
          <p:cNvPr id="141" name="Rectangle 54"/>
          <p:cNvSpPr/>
          <p:nvPr/>
        </p:nvSpPr>
        <p:spPr>
          <a:xfrm>
            <a:off x="6257780" y="4624888"/>
            <a:ext cx="5522648" cy="839236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аффинажного золота включает в себя переработку покупного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468 тыс. унций) и давальческого (409 тыс. унций) сырья. </a:t>
            </a: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Производство серебра является попутной деятельностью. </a:t>
            </a:r>
          </a:p>
        </p:txBody>
      </p:sp>
      <p:graphicFrame>
        <p:nvGraphicFramePr>
          <p:cNvPr id="65" name="Chart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893927"/>
              </p:ext>
            </p:extLst>
          </p:nvPr>
        </p:nvGraphicFramePr>
        <p:xfrm>
          <a:off x="6036976" y="1446382"/>
          <a:ext cx="5618261" cy="1389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val 124">
                <a:extLst>
                  <a:ext uri="{FF2B5EF4-FFF2-40B4-BE49-F238E27FC236}">
                    <a16:creationId xmlns:a16="http://schemas.microsoft.com/office/drawing/2014/main" id="{06B068F2-1DB2-48B6-A62F-E7B68BE9EFA8}"/>
                  </a:ext>
                </a:extLst>
              </p:cNvPr>
              <p:cNvSpPr/>
              <p:nvPr/>
            </p:nvSpPr>
            <p:spPr>
              <a:xfrm>
                <a:off x="3325925" y="4342147"/>
                <a:ext cx="407171" cy="391151"/>
              </a:xfrm>
              <a:prstGeom prst="ellipse">
                <a:avLst/>
              </a:prstGeom>
              <a:solidFill>
                <a:srgbClr val="F9E3AE"/>
              </a:solidFill>
              <a:ln w="63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₸</m:t>
                      </m:r>
                    </m:oMath>
                  </m:oMathPara>
                </a14:m>
                <a:endParaRPr lang="ru-RU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1" name="Oval 124">
                <a:extLst>
                  <a:ext uri="{FF2B5EF4-FFF2-40B4-BE49-F238E27FC236}">
                    <a16:creationId xmlns:a16="http://schemas.microsoft.com/office/drawing/2014/main" id="{06B068F2-1DB2-48B6-A62F-E7B68BE9E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925" y="4342147"/>
                <a:ext cx="407171" cy="391151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80">
            <a:extLst>
              <a:ext uri="{FF2B5EF4-FFF2-40B4-BE49-F238E27FC236}">
                <a16:creationId xmlns:a16="http://schemas.microsoft.com/office/drawing/2014/main" id="{7FDFE93A-D5DB-42E4-9924-D052EB276B68}"/>
              </a:ext>
            </a:extLst>
          </p:cNvPr>
          <p:cNvSpPr/>
          <p:nvPr/>
        </p:nvSpPr>
        <p:spPr>
          <a:xfrm>
            <a:off x="865827" y="6464955"/>
            <a:ext cx="10221160" cy="230832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* Ф – факт, П – план</a:t>
            </a:r>
          </a:p>
        </p:txBody>
      </p:sp>
      <p:sp>
        <p:nvSpPr>
          <p:cNvPr id="75" name="Rectangle 60">
            <a:extLst>
              <a:ext uri="{FF2B5EF4-FFF2-40B4-BE49-F238E27FC236}">
                <a16:creationId xmlns:a16="http://schemas.microsoft.com/office/drawing/2014/main" id="{B57C7102-87E2-48C0-9A91-F320402BBF89}"/>
              </a:ext>
            </a:extLst>
          </p:cNvPr>
          <p:cNvSpPr/>
          <p:nvPr/>
        </p:nvSpPr>
        <p:spPr>
          <a:xfrm>
            <a:off x="798794" y="3156646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1 070</a:t>
            </a: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849</a:t>
            </a:r>
          </a:p>
        </p:txBody>
      </p:sp>
      <p:sp>
        <p:nvSpPr>
          <p:cNvPr id="77" name="Rectangle 60">
            <a:extLst>
              <a:ext uri="{FF2B5EF4-FFF2-40B4-BE49-F238E27FC236}">
                <a16:creationId xmlns:a16="http://schemas.microsoft.com/office/drawing/2014/main" id="{B11CA697-1385-4D14-B7D6-FCAD330AED1E}"/>
              </a:ext>
            </a:extLst>
          </p:cNvPr>
          <p:cNvSpPr/>
          <p:nvPr/>
        </p:nvSpPr>
        <p:spPr>
          <a:xfrm>
            <a:off x="3603986" y="1602335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3,3</a:t>
            </a: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</a:p>
        </p:txBody>
      </p:sp>
      <p:sp>
        <p:nvSpPr>
          <p:cNvPr id="81" name="Rectangle 60">
            <a:extLst>
              <a:ext uri="{FF2B5EF4-FFF2-40B4-BE49-F238E27FC236}">
                <a16:creationId xmlns:a16="http://schemas.microsoft.com/office/drawing/2014/main" id="{F99795CF-332E-47B7-84B9-735C6FD2884F}"/>
              </a:ext>
            </a:extLst>
          </p:cNvPr>
          <p:cNvSpPr/>
          <p:nvPr/>
        </p:nvSpPr>
        <p:spPr>
          <a:xfrm>
            <a:off x="3482974" y="3166265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43,39</a:t>
            </a: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29,04</a:t>
            </a:r>
          </a:p>
        </p:txBody>
      </p:sp>
      <p:sp>
        <p:nvSpPr>
          <p:cNvPr id="91" name="Rectangle 60">
            <a:extLst>
              <a:ext uri="{FF2B5EF4-FFF2-40B4-BE49-F238E27FC236}">
                <a16:creationId xmlns:a16="http://schemas.microsoft.com/office/drawing/2014/main" id="{F5DF3570-4890-45E3-9215-02E5577748A6}"/>
              </a:ext>
            </a:extLst>
          </p:cNvPr>
          <p:cNvSpPr/>
          <p:nvPr/>
        </p:nvSpPr>
        <p:spPr>
          <a:xfrm>
            <a:off x="697327" y="4685774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10,9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30,3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60">
            <a:extLst>
              <a:ext uri="{FF2B5EF4-FFF2-40B4-BE49-F238E27FC236}">
                <a16:creationId xmlns:a16="http://schemas.microsoft.com/office/drawing/2014/main" id="{AEFFC305-8522-483E-A901-95D12548021E}"/>
              </a:ext>
            </a:extLst>
          </p:cNvPr>
          <p:cNvSpPr/>
          <p:nvPr/>
        </p:nvSpPr>
        <p:spPr>
          <a:xfrm>
            <a:off x="3468632" y="4681527"/>
            <a:ext cx="103374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Ф26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37,0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 8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0" name="Chart 4">
            <a:extLst>
              <a:ext uri="{FF2B5EF4-FFF2-40B4-BE49-F238E27FC236}">
                <a16:creationId xmlns:a16="http://schemas.microsoft.com/office/drawing/2014/main" id="{C0EE91B7-18AC-4721-9637-9129313962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691560"/>
              </p:ext>
            </p:extLst>
          </p:nvPr>
        </p:nvGraphicFramePr>
        <p:xfrm>
          <a:off x="6222736" y="1468326"/>
          <a:ext cx="5618261" cy="122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98" name="Chart 3">
            <a:extLst>
              <a:ext uri="{FF2B5EF4-FFF2-40B4-BE49-F238E27FC236}">
                <a16:creationId xmlns:a16="http://schemas.microsoft.com/office/drawing/2014/main" id="{BFA25706-7BB6-4DC9-B779-D9B571F432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5913920"/>
              </p:ext>
            </p:extLst>
          </p:nvPr>
        </p:nvGraphicFramePr>
        <p:xfrm>
          <a:off x="5964336" y="2327830"/>
          <a:ext cx="6035675" cy="180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</p:spTree>
    <p:extLst>
      <p:ext uri="{BB962C8B-B14F-4D97-AF65-F5344CB8AC3E}">
        <p14:creationId xmlns:p14="http://schemas.microsoft.com/office/powerpoint/2010/main" val="2335171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8201" y="261431"/>
            <a:ext cx="7229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езультаты финансово-хозяйственной деятельности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месяцев 2026 года</a:t>
            </a:r>
            <a:endParaRPr lang="ru-RU" sz="14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199" y="230654"/>
            <a:ext cx="1128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b="1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АО «НГК «Тау-Кен Самрук»</a:t>
            </a:r>
            <a:endParaRPr lang="ru-RU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2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/>
              <a:t>Финансовые показатели</a:t>
            </a:r>
          </a:p>
        </p:txBody>
      </p:sp>
      <p:sp>
        <p:nvSpPr>
          <p:cNvPr id="7" name="Oval 6"/>
          <p:cNvSpPr/>
          <p:nvPr/>
        </p:nvSpPr>
        <p:spPr>
          <a:xfrm>
            <a:off x="716915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</a:t>
            </a:r>
            <a:r>
              <a:rPr lang="en-US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ru-RU" sz="1200" dirty="0">
              <a:solidFill>
                <a:srgbClr val="FF6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7838" y="5118040"/>
            <a:ext cx="46968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Финансовые коэффициенты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оценка)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8768" y="5401266"/>
            <a:ext cx="10926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Долг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Капитал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81677" y="5401266"/>
            <a:ext cx="9367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Долг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EBITDA</a:t>
            </a:r>
            <a:endParaRPr 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86114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0,9</a:t>
            </a:r>
            <a:endParaRPr lang="ru-RU" sz="1200" dirty="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25597" y="5401266"/>
            <a:ext cx="9824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EBITDA / </a:t>
            </a:r>
            <a:r>
              <a:rPr 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Проценты</a:t>
            </a:r>
          </a:p>
        </p:txBody>
      </p:sp>
      <p:sp>
        <p:nvSpPr>
          <p:cNvPr id="18" name="Oval 17"/>
          <p:cNvSpPr/>
          <p:nvPr/>
        </p:nvSpPr>
        <p:spPr>
          <a:xfrm>
            <a:off x="3055313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ru-RU" sz="1200" dirty="0">
              <a:solidFill>
                <a:srgbClr val="FF66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94693" y="5487309"/>
            <a:ext cx="112647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ROE</a:t>
            </a:r>
            <a:endParaRPr 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93711" y="58199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11,7%</a:t>
            </a:r>
            <a:endParaRPr lang="ru-RU" sz="1200" dirty="0">
              <a:solidFill>
                <a:srgbClr val="FF66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31922" y="5487309"/>
            <a:ext cx="131430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ROACE</a:t>
            </a:r>
            <a:endParaRPr 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224512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ru-RU" sz="1200" dirty="0">
              <a:solidFill>
                <a:srgbClr val="FF66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85546" y="4916253"/>
            <a:ext cx="242090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* Ф – факт, О – оценка</a:t>
            </a:r>
          </a:p>
        </p:txBody>
      </p:sp>
      <p:sp>
        <p:nvSpPr>
          <p:cNvPr id="28" name="Rectangle 22"/>
          <p:cNvSpPr/>
          <p:nvPr/>
        </p:nvSpPr>
        <p:spPr>
          <a:xfrm>
            <a:off x="7538719" y="1299868"/>
            <a:ext cx="43389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структуре выручки основную долю составлял доход от реализации золота (около 99%).</a:t>
            </a: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выручки связано с ростом цены на золото с $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3 545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до $</a:t>
            </a: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699</a:t>
            </a: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за унцию. </a:t>
            </a: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структуре себестоимости превалировали расходы на закуп золотосодержащего сырья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свыше 99%). Основные прочие расходы были представлены расходами на оплату труда, износом основных средств и материалами, используемыми при производстве аффинированного золота. </a:t>
            </a: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Рост прибыли обусловлен увеличением долевого дохода от ассоциированных организаций.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spcAft>
                <a:spcPts val="600"/>
              </a:spcAft>
              <a:buFont typeface="+mj-lt"/>
              <a:buAutoNum type="arabicPeriod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Капитальные затраты, понесённые в отчётном периоде, включают расходы на реализацию инвестиционных проектов Шалкия, Алайгыр, Северный Катпар, а также на геологоразведочные проекты Каратас и Жосабай (см. раздел «Капитальные затраты»).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249C29A-00B8-4B7A-A27C-96B9E6F83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233910"/>
              </p:ext>
            </p:extLst>
          </p:nvPr>
        </p:nvGraphicFramePr>
        <p:xfrm>
          <a:off x="656167" y="1421055"/>
          <a:ext cx="6642100" cy="3247246"/>
        </p:xfrm>
        <a:graphic>
          <a:graphicData uri="http://schemas.openxmlformats.org/drawingml/2006/table">
            <a:tbl>
              <a:tblPr/>
              <a:tblGrid>
                <a:gridCol w="3251200">
                  <a:extLst>
                    <a:ext uri="{9D8B030D-6E8A-4147-A177-3AD203B41FA5}">
                      <a16:colId xmlns:a16="http://schemas.microsoft.com/office/drawing/2014/main" val="1389221753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37443752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363975205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39205965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1954643000"/>
                    </a:ext>
                  </a:extLst>
                </a:gridCol>
              </a:tblGrid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тенге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6М 2025Ф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6М 2026Ф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Изм.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674007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Выручка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633 939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1 070 412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2 230 681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56509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Себестоимость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630 502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1 071 086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2 224 238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084737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Валовая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3 437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6 443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10403"/>
                  </a:ext>
                </a:extLst>
              </a:tr>
              <a:tr h="2495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Рентабельность по Валовой прибыли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730202"/>
                  </a:ext>
                </a:extLst>
              </a:tr>
              <a:tr h="2150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EBITDA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48 264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43 386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77 200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722519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Рентабельность по 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EBITDA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99763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Чистая прибыль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54 462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111 403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0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842654"/>
                  </a:ext>
                </a:extLst>
              </a:tr>
              <a:tr h="22441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Рентабельность по Чистой прибыли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005023"/>
                  </a:ext>
                </a:extLst>
              </a:tr>
              <a:tr h="2710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Чистый денежный поток от операций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3 937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-19 806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-14 069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584512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Капитальные затраты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15 406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10 792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111 718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583655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 тенге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30.июн.25Ф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30.июн.26Ф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Изм.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Июнь2026О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669779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Займы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80 099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37 048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66603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Собственный капитал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843 624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954 993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963 561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35848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Активы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968 037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1 030 001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1 005 235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361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590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/>
          <p:cNvGraphicFramePr>
            <a:graphicFrameLocks/>
          </p:cNvGraphicFramePr>
          <p:nvPr/>
        </p:nvGraphicFramePr>
        <p:xfrm>
          <a:off x="405154" y="1835067"/>
          <a:ext cx="4991479" cy="264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/>
        </p:nvGraphicFramePr>
        <p:xfrm>
          <a:off x="-7873514" y="4711344"/>
          <a:ext cx="6876849" cy="3547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0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3722364"/>
              </p:ext>
            </p:extLst>
          </p:nvPr>
        </p:nvGraphicFramePr>
        <p:xfrm>
          <a:off x="495767" y="1973968"/>
          <a:ext cx="4497079" cy="3616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457199" y="230654"/>
            <a:ext cx="112871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АО «НГК «Тау-Кен Самрук»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ABE53-F44E-45E9-A208-4A01DBC69B2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01756" y="1383418"/>
            <a:ext cx="3708844" cy="5032622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153949" y="1371710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153949" y="1409286"/>
            <a:ext cx="267940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ШалкияЦинк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01730" y="1388444"/>
            <a:ext cx="3040792" cy="2040555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8701584" y="1388445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8917756" y="1432509"/>
            <a:ext cx="23501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Алайгыр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01730" y="3573558"/>
            <a:ext cx="3040791" cy="2207507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6803994" y="3598670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8917756" y="3669790"/>
            <a:ext cx="282656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Северный Катпар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52450" y="1261393"/>
            <a:ext cx="1268366" cy="272415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млн тенге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977627" y="5913368"/>
            <a:ext cx="1012025" cy="272415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ГРР проекты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3106" y="5985918"/>
            <a:ext cx="110178" cy="171608"/>
          </a:xfrm>
          <a:prstGeom prst="rect">
            <a:avLst/>
          </a:prstGeom>
          <a:solidFill>
            <a:srgbClr val="FFBA8B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59648" y="5913368"/>
            <a:ext cx="736362" cy="272415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Алайгыр</a:t>
            </a:r>
            <a:endParaRPr kumimoji="0" lang="ru-RU" sz="105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6938" y="5974782"/>
            <a:ext cx="131712" cy="164034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820816" y="5920592"/>
            <a:ext cx="2023415" cy="442674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Северный Катпар и Верхнее Кайракты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96010" y="6006190"/>
            <a:ext cx="131712" cy="15133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552450" y="1485126"/>
            <a:ext cx="2236787" cy="276999"/>
          </a:xfrm>
          <a:prstGeom prst="wedgeRectCallout">
            <a:avLst>
              <a:gd name="adj1" fmla="val 28911"/>
              <a:gd name="adj2" fmla="val 77779"/>
            </a:avLst>
          </a:prstGeom>
          <a:noFill/>
          <a:ln w="6350"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Факт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отчетный период           </a:t>
            </a:r>
          </a:p>
        </p:txBody>
      </p:sp>
      <p:sp>
        <p:nvSpPr>
          <p:cNvPr id="58" name="Rectangle 54"/>
          <p:cNvSpPr/>
          <p:nvPr/>
        </p:nvSpPr>
        <p:spPr>
          <a:xfrm>
            <a:off x="8917755" y="1624974"/>
            <a:ext cx="2924765" cy="746903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</a:t>
            </a:r>
            <a:endParaRPr lang="ru-RU" sz="9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spcAft>
                <a:spcPts val="600"/>
              </a:spcAft>
              <a:buFont typeface="Times New Roman" panose="02020603050405020304" pitchFamily="18" charset="0"/>
              <a:buChar char="-"/>
              <a:defRPr/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Продолжается финансирование мероприятий                 по сопровождению проекта.</a:t>
            </a:r>
          </a:p>
        </p:txBody>
      </p:sp>
      <p:sp>
        <p:nvSpPr>
          <p:cNvPr id="59" name="Rectangle 56"/>
          <p:cNvSpPr/>
          <p:nvPr/>
        </p:nvSpPr>
        <p:spPr>
          <a:xfrm>
            <a:off x="8836885" y="4091481"/>
            <a:ext cx="3040790" cy="746903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 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г </a:t>
            </a:r>
            <a:endParaRPr lang="ru-RU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tabLst/>
              <a:defRPr/>
            </a:pPr>
            <a:r>
              <a:rPr lang="ru-RU" sz="9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Была проведена перерегистрация доли участия</a:t>
            </a:r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проект реализуется совместно с партнерами.</a:t>
            </a:r>
            <a:endParaRPr kumimoji="0" lang="ru-RU" sz="85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ular Callout 35"/>
          <p:cNvSpPr/>
          <p:nvPr/>
        </p:nvSpPr>
        <p:spPr>
          <a:xfrm>
            <a:off x="2139885" y="3573559"/>
            <a:ext cx="958614" cy="307777"/>
          </a:xfrm>
          <a:prstGeom prst="wedgeRectCallout">
            <a:avLst>
              <a:gd name="adj1" fmla="val 28911"/>
              <a:gd name="adj2" fmla="val 77779"/>
            </a:avLst>
          </a:prstGeom>
          <a:noFill/>
          <a:ln w="6350"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10 864</a:t>
            </a:r>
          </a:p>
        </p:txBody>
      </p:sp>
      <p:sp>
        <p:nvSpPr>
          <p:cNvPr id="62" name="Rectangle 1"/>
          <p:cNvSpPr/>
          <p:nvPr/>
        </p:nvSpPr>
        <p:spPr>
          <a:xfrm>
            <a:off x="4648201" y="261431"/>
            <a:ext cx="7229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Результаты финансово-хозяйственной деятельности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месяцев 202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года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Капитальные затраты</a:t>
            </a:r>
          </a:p>
        </p:txBody>
      </p:sp>
      <p:sp>
        <p:nvSpPr>
          <p:cNvPr id="33" name="Rectangle 37"/>
          <p:cNvSpPr/>
          <p:nvPr/>
        </p:nvSpPr>
        <p:spPr>
          <a:xfrm>
            <a:off x="4870927" y="1606974"/>
            <a:ext cx="3722096" cy="4996528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algn="just">
              <a:spcAft>
                <a:spcPts val="60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 </a:t>
            </a: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г</a:t>
            </a:r>
            <a:endParaRPr lang="en-US" sz="9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  <a:defRPr/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Завершена работа по переоценке ресурсов и запасов по стандарту кодекса KazRC, отчёт направлен в Комитет геологии для постановки ресурсов и запасов на государственный баланс. </a:t>
            </a:r>
          </a:p>
          <a:p>
            <a:pPr algn="just">
              <a:spcAft>
                <a:spcPts val="600"/>
              </a:spcAft>
              <a:defRPr/>
            </a:pP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 – </a:t>
            </a:r>
            <a:r>
              <a:rPr lang="en-US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 2026 г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Технологического регламента по внедрению РРС. Выполнен 1 этап НИР.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Комитетом Геологии назначен независимый эксперт для проведения экспертизы материалов по переоценке ресурсов.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Корректировка ПСД по строительству обогатительной фабрики и хвостохранилища.</a:t>
            </a:r>
            <a:r>
              <a:rPr lang="ru-RU" sz="9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Реконструкция ВЭС и Водовода. Начаты СМР. Проведены демонтажные и земляные работы с очисткой конструкций и транспортировкой материалов,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ПСД по адаптации технологической линии РРС. </a:t>
            </a:r>
          </a:p>
          <a:p>
            <a:pPr marL="34290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выполненных горно-подготовительных работ составил 65 тыс. м³.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оборудования Обогатительной фабрики и Рудовыдачного комплекса. </a:t>
            </a: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способа реализации актива.</a:t>
            </a:r>
          </a:p>
        </p:txBody>
      </p:sp>
      <p:sp>
        <p:nvSpPr>
          <p:cNvPr id="34" name="Rectangle 44">
            <a:extLst>
              <a:ext uri="{FF2B5EF4-FFF2-40B4-BE49-F238E27FC236}">
                <a16:creationId xmlns:a16="http://schemas.microsoft.com/office/drawing/2014/main" id="{C065955D-E9C6-4920-B9D6-57D683A9DDAE}"/>
              </a:ext>
            </a:extLst>
          </p:cNvPr>
          <p:cNvSpPr/>
          <p:nvPr/>
        </p:nvSpPr>
        <p:spPr>
          <a:xfrm>
            <a:off x="3836676" y="5987480"/>
            <a:ext cx="131712" cy="151336"/>
          </a:xfrm>
          <a:prstGeom prst="rect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ounded Rectangle 39">
            <a:extLst>
              <a:ext uri="{FF2B5EF4-FFF2-40B4-BE49-F238E27FC236}">
                <a16:creationId xmlns:a16="http://schemas.microsoft.com/office/drawing/2014/main" id="{4C183F51-D53F-4EC6-B798-667153B09BCC}"/>
              </a:ext>
            </a:extLst>
          </p:cNvPr>
          <p:cNvSpPr/>
          <p:nvPr/>
        </p:nvSpPr>
        <p:spPr>
          <a:xfrm>
            <a:off x="151974" y="5880428"/>
            <a:ext cx="736362" cy="280928"/>
          </a:xfrm>
          <a:prstGeom prst="roundRect">
            <a:avLst>
              <a:gd name="adj" fmla="val 50000"/>
            </a:avLst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Шалкия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60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powerpoint/application">
  <Version>2</Version>
  <Revision>2.8.2500.1937</Revision>
</Application>
</file>

<file path=customXml/item2.xml><?xml version="1.0" encoding="utf-8"?>
<Application xmlns="http://www.sap.com/cof/ao/powerpoint/application">
  <com.sap.ip.bi.pioneer>
    <Version>1</Version>
    <AAO_Revision>2.8.2500.1937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RefreshPlanningObjectsOnRefreshAll>True</RefreshPlanningObjectsOnRefreshAll>
    <Items/>
  </com.sap.ip.bi.pioneer>
</Application>
</file>

<file path=customXml/itemProps1.xml><?xml version="1.0" encoding="utf-8"?>
<ds:datastoreItem xmlns:ds="http://schemas.openxmlformats.org/officeDocument/2006/customXml" ds:itemID="{2FD18E38-C547-499A-8500-B2472EC9B914}">
  <ds:schemaRefs>
    <ds:schemaRef ds:uri="http://www.sap.com/cof/powerpoint/application"/>
  </ds:schemaRefs>
</ds:datastoreItem>
</file>

<file path=customXml/itemProps2.xml><?xml version="1.0" encoding="utf-8"?>
<ds:datastoreItem xmlns:ds="http://schemas.openxmlformats.org/officeDocument/2006/customXml" ds:itemID="{D58AE52B-350A-4A11-80BA-0124C6605263}">
  <ds:schemaRefs>
    <ds:schemaRef ds:uri="http://www.sap.com/cof/ao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16863</TotalTime>
  <Words>685</Words>
  <Application>Microsoft Office PowerPoint</Application>
  <PresentationFormat>Широкоэкранный</PresentationFormat>
  <Paragraphs>184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Айткожина Асель Сериккызы</dc:creator>
  <cp:lastModifiedBy>Егембердиева Дана Бахытбековна</cp:lastModifiedBy>
  <cp:revision>491</cp:revision>
  <cp:lastPrinted>2025-06-13T04:54:51Z</cp:lastPrinted>
  <dcterms:created xsi:type="dcterms:W3CDTF">2021-09-03T09:26:51Z</dcterms:created>
  <dcterms:modified xsi:type="dcterms:W3CDTF">2026-10-02T04:03:34Z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TCat_8ea2e48f-8bd8-490e-801a-a87c246152ca_Version">
    <vt:lpwstr>1</vt:lpwstr>
  </property>
  <property fmtid="{D5CDD505-2E9C-101B-9397-08002B2CF9AE}" pid="3" name="STCat_8ea2e48f-8bd8-490e-801a-a87c246152ca_Id">
    <vt:lpwstr>8ea2e48f-8bd8-490e-801a-a87c246152ca</vt:lpwstr>
  </property>
  <property fmtid="{D5CDD505-2E9C-101B-9397-08002B2CF9AE}" pid="4" name="STCat_8ea2e48f-8bd8-490e-801a-a87c246152ca_Name">
    <vt:lpwstr>КОНФИДЕНЦИАЛЬНО</vt:lpwstr>
  </property>
</Properties>
</file>