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7"/>
  </p:notesMasterIdLst>
  <p:sldIdLst>
    <p:sldId id="261" r:id="rId4"/>
    <p:sldId id="258" r:id="rId5"/>
    <p:sldId id="264" r:id="rId6"/>
  </p:sldIdLst>
  <p:sldSz cx="12192000" cy="6858000"/>
  <p:notesSz cx="7023100" cy="9309100"/>
  <p:custDataLst>
    <p:tags r:id="rId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Копеева Дана Сахабадиновна" initials="КДС" lastIdx="0" clrIdx="0">
    <p:extLst>
      <p:ext uri="{19B8F6BF-5375-455C-9EA6-DF929625EA0E}">
        <p15:presenceInfo xmlns:p15="http://schemas.microsoft.com/office/powerpoint/2012/main" userId="S-1-5-21-3610420068-3994307025-810758884-2990" providerId="AD"/>
      </p:ext>
    </p:extLst>
  </p:cmAuthor>
  <p:cmAuthor id="2" name="Егембердиева Дана Бахытбековна" initials="ЕДБ" lastIdx="0" clrIdx="1">
    <p:extLst>
      <p:ext uri="{19B8F6BF-5375-455C-9EA6-DF929625EA0E}">
        <p15:presenceInfo xmlns:p15="http://schemas.microsoft.com/office/powerpoint/2012/main" userId="S::d.yegemberdiyeva@tks.kz::f141af8a-b77e-4855-96f3-c9ee5f68100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0154" autoAdjust="0"/>
  </p:normalViewPr>
  <p:slideViewPr>
    <p:cSldViewPr snapToGrid="0">
      <p:cViewPr varScale="1">
        <p:scale>
          <a:sx n="109" d="100"/>
          <a:sy n="109" d="100"/>
        </p:scale>
        <p:origin x="414"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ablakatov_e\Desktop\&#1060;&#1061;&#1044;\2022%20&#1075;.%203%20&#1084;&#1077;&#1089;&#1103;&#1094;&#1072;%20(&#1082;&#1074;&#1072;&#1088;&#1090;&#1072;&#1083;)\Data_3m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2.5660218670964241E-2"/>
          <c:y val="9.6324458718299866E-2"/>
          <c:w val="0.94867956638336182"/>
          <c:h val="0.84790873527526855"/>
        </c:manualLayout>
      </c:layout>
      <c:lineChart>
        <c:grouping val="standard"/>
        <c:varyColors val="1"/>
        <c:dLbls>
          <c:showLegendKey val="0"/>
          <c:showVal val="0"/>
          <c:showCatName val="0"/>
          <c:showSerName val="0"/>
          <c:showPercent val="0"/>
          <c:showBubbleSize val="0"/>
        </c:dLbls>
        <c:marker val="1"/>
        <c:smooth val="0"/>
        <c:axId val="1129210432"/>
        <c:axId val="1129218592"/>
      </c:lineChart>
      <c:dateAx>
        <c:axId val="1129210432"/>
        <c:scaling>
          <c:orientation val="minMax"/>
          <c:max val="2281"/>
          <c:min val="-2"/>
        </c:scaling>
        <c:delete val="1"/>
        <c:axPos val="b"/>
        <c:numFmt formatCode="[$-419]mmmm\ yy;@" sourceLinked="0"/>
        <c:majorTickMark val="cross"/>
        <c:minorTickMark val="none"/>
        <c:tickLblPos val="nextTo"/>
        <c:crossAx val="1129218592"/>
        <c:crosses val="autoZero"/>
        <c:auto val="0"/>
        <c:lblOffset val="100"/>
        <c:baseTimeUnit val="days"/>
        <c:majorUnit val="2"/>
        <c:majorTimeUnit val="months"/>
        <c:minorUnit val="1"/>
        <c:minorTimeUnit val="months"/>
      </c:dateAx>
      <c:valAx>
        <c:axId val="1129218592"/>
        <c:scaling>
          <c:orientation val="minMax"/>
          <c:min val="700"/>
        </c:scaling>
        <c:delete val="0"/>
        <c:axPos val="l"/>
        <c:numFmt formatCode="0.000"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mn-lt"/>
                <a:ea typeface="+mn-ea"/>
                <a:cs typeface="+mn-cs"/>
              </a:defRPr>
            </a:pPr>
            <a:endParaRPr lang="ru-KZ"/>
          </a:p>
        </c:txPr>
        <c:crossAx val="1129210432"/>
        <c:crossesAt val="12"/>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ru-K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171629190444946E-2"/>
          <c:y val="4.261321946978569E-2"/>
          <c:w val="0.93482834100723267"/>
          <c:h val="0.91945606470108032"/>
        </c:manualLayout>
      </c:layout>
      <c:lineChart>
        <c:grouping val="standard"/>
        <c:varyColors val="0"/>
        <c:ser>
          <c:idx val="1"/>
          <c:order val="0"/>
          <c:tx>
            <c:strRef>
              <c:f>Объемы!#REF!</c:f>
              <c:strCache>
                <c:ptCount val="1"/>
                <c:pt idx="0">
                  <c:v>#REF!</c:v>
                </c:pt>
              </c:strCache>
            </c:strRef>
          </c:tx>
          <c:spPr>
            <a:ln w="28575" cap="rnd">
              <a:solidFill>
                <a:schemeClr val="accent2"/>
              </a:solidFill>
              <a:round/>
            </a:ln>
            <a:effectLst/>
          </c:spPr>
          <c:marker>
            <c:symbol val="none"/>
          </c:marker>
          <c:cat>
            <c:numRef>
              <c:f>Объемы!$D$18:$M$18</c:f>
              <c:numCache>
                <c:formatCode>General</c:formatCode>
                <c:ptCount val="6"/>
                <c:pt idx="0">
                  <c:v>2020</c:v>
                </c:pt>
                <c:pt idx="1">
                  <c:v>2021</c:v>
                </c:pt>
                <c:pt idx="2">
                  <c:v>2022</c:v>
                </c:pt>
                <c:pt idx="3">
                  <c:v>2023</c:v>
                </c:pt>
                <c:pt idx="4">
                  <c:v>2024</c:v>
                </c:pt>
                <c:pt idx="5">
                  <c:v>2025</c:v>
                </c:pt>
              </c:numCache>
            </c:numRef>
          </c:cat>
          <c:val>
            <c:numRef>
              <c:f>Объемы!#REF!</c:f>
              <c:numCache>
                <c:formatCode>General</c:formatCode>
                <c:ptCount val="1"/>
                <c:pt idx="0">
                  <c:v>1</c:v>
                </c:pt>
              </c:numCache>
            </c:numRef>
          </c:val>
          <c:smooth val="1"/>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88B7-4330-90E3-E6023D3059D6}"/>
            </c:ext>
          </c:extLst>
        </c:ser>
        <c:dLbls>
          <c:showLegendKey val="0"/>
          <c:showVal val="0"/>
          <c:showCatName val="0"/>
          <c:showSerName val="0"/>
          <c:showPercent val="0"/>
          <c:showBubbleSize val="0"/>
        </c:dLbls>
        <c:smooth val="0"/>
        <c:axId val="1129217504"/>
        <c:axId val="1129211520"/>
      </c:lineChart>
      <c:catAx>
        <c:axId val="1129217504"/>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Arial" panose="020B0604020202020204" pitchFamily="34" charset="0"/>
                <a:ea typeface="+mn-ea"/>
                <a:cs typeface="Arial" panose="020B0604020202020204" pitchFamily="34" charset="0"/>
              </a:defRPr>
            </a:pPr>
            <a:endParaRPr lang="ru-KZ"/>
          </a:p>
        </c:txPr>
        <c:crossAx val="1129211520"/>
        <c:crosses val="autoZero"/>
        <c:auto val="0"/>
        <c:lblAlgn val="ctr"/>
        <c:lblOffset val="100"/>
        <c:noMultiLvlLbl val="0"/>
      </c:catAx>
      <c:valAx>
        <c:axId val="1129211520"/>
        <c:scaling>
          <c:orientation val="minMax"/>
        </c:scaling>
        <c:delete val="0"/>
        <c:axPos val="l"/>
        <c:title>
          <c:tx>
            <c:rich>
              <a:bodyPr rot="-5400000" spcFirstLastPara="1" vertOverflow="ellipsis" vert="horz" wrap="square" anchor="ctr" anchorCtr="1"/>
              <a:lstStyle/>
              <a:p>
                <a:pPr>
                  <a:defRPr lang="ru-RU" sz="900" b="0" i="0" u="none" strike="noStrike" kern="1200" baseline="0" noProof="0">
                    <a:solidFill>
                      <a:schemeClr val="tx1">
                        <a:lumMod val="65000"/>
                        <a:lumOff val="35000"/>
                      </a:schemeClr>
                    </a:solidFill>
                    <a:latin typeface="Arial" panose="020B0604020202020204" pitchFamily="34" charset="0"/>
                    <a:ea typeface="+mn-ea"/>
                    <a:cs typeface="Arial" panose="020B0604020202020204" pitchFamily="34" charset="0"/>
                  </a:defRPr>
                </a:pPr>
                <a:r>
                  <a:rPr lang="en-AU" noProof="0" dirty="0"/>
                  <a:t>Gold price</a:t>
                </a:r>
                <a:endParaRPr lang="ru-RU" noProof="0" dirty="0"/>
              </a:p>
            </c:rich>
          </c:tx>
          <c:overlay val="0"/>
          <c:spPr>
            <a:noFill/>
            <a:ln>
              <a:noFill/>
            </a:ln>
            <a:effectLst/>
          </c:spPr>
          <c:txPr>
            <a:bodyPr rot="-5400000" spcFirstLastPara="1" vertOverflow="ellipsis" vert="horz" wrap="square" anchor="ctr" anchorCtr="1"/>
            <a:lstStyle/>
            <a:p>
              <a:pPr>
                <a:defRPr lang="ru-RU" sz="900" b="0" i="0" u="none" strike="noStrike" kern="1200" baseline="0" noProof="0">
                  <a:solidFill>
                    <a:schemeClr val="tx1">
                      <a:lumMod val="65000"/>
                      <a:lumOff val="35000"/>
                    </a:schemeClr>
                  </a:solidFill>
                  <a:latin typeface="Arial" panose="020B0604020202020204" pitchFamily="34" charset="0"/>
                  <a:ea typeface="+mn-ea"/>
                  <a:cs typeface="Arial" panose="020B0604020202020204" pitchFamily="34" charset="0"/>
                </a:defRPr>
              </a:pPr>
              <a:endParaRPr lang="ru-KZ"/>
            </a:p>
          </c:txPr>
        </c:title>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Arial" panose="020B0604020202020204" pitchFamily="34" charset="0"/>
                <a:ea typeface="+mn-ea"/>
                <a:cs typeface="Arial" panose="020B0604020202020204" pitchFamily="34" charset="0"/>
              </a:defRPr>
            </a:pPr>
            <a:endParaRPr lang="ru-KZ"/>
          </a:p>
        </c:txPr>
        <c:crossAx val="1129217504"/>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sz="900" smtId="4294967295">
          <a:latin typeface="Arial" panose="020B0604020202020204" pitchFamily="34" charset="0"/>
          <a:cs typeface="Arial" panose="020B0604020202020204" pitchFamily="34" charset="0"/>
        </a:defRPr>
      </a:pPr>
      <a:endParaRPr lang="ru-KZ"/>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9961871206760406E-2"/>
          <c:y val="5.1751580089330673E-2"/>
          <c:w val="0.96873569488525391"/>
          <c:h val="0.91945606470108032"/>
        </c:manualLayout>
      </c:layout>
      <c:lineChart>
        <c:grouping val="standard"/>
        <c:varyColors val="0"/>
        <c:ser>
          <c:idx val="0"/>
          <c:order val="0"/>
          <c:tx>
            <c:strRef>
              <c:f>Объемы!$B$19:$C$19</c:f>
              <c:strCache>
                <c:ptCount val="2"/>
                <c:pt idx="0">
                  <c:v>Цена на золото</c:v>
                </c:pt>
                <c:pt idx="1">
                  <c:v>$ за унц.</c:v>
                </c:pt>
              </c:strCache>
            </c:strRef>
          </c:tx>
          <c:spPr>
            <a:ln w="12700" cap="rnd">
              <a:solidFill>
                <a:srgbClr val="FF6600"/>
              </a:solidFill>
              <a:round/>
            </a:ln>
            <a:effectLst/>
          </c:spPr>
          <c:marker>
            <c:symbol val="none"/>
          </c:marker>
          <c:dLbls>
            <c:dLbl>
              <c:idx val="0"/>
              <c:layout>
                <c:manualLayout>
                  <c:x val="-5.8361109346151352E-2"/>
                  <c:y val="-2.3946849629282951E-2"/>
                </c:manualLayout>
              </c:layout>
              <c:dLblPos val="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B40D-4290-A678-990238F02CC3}"/>
                </c:ext>
              </c:extLst>
            </c:dLbl>
            <c:spPr>
              <a:noFill/>
              <a:ln>
                <a:noFill/>
              </a:ln>
              <a:effectLst/>
            </c:spPr>
            <c:txPr>
              <a:bodyPr rot="0" spcFirstLastPara="1" vertOverflow="ellipsis" vert="horz" wrap="square" anchor="ctr" anchorCtr="1"/>
              <a:lstStyle/>
              <a:p>
                <a:pPr>
                  <a:defRPr sz="800" b="0" i="1" u="none" strike="noStrike" kern="1200" baseline="0" smtId="4294967295">
                    <a:solidFill>
                      <a:schemeClr val="tx1">
                        <a:lumMod val="75000"/>
                        <a:lumOff val="25000"/>
                      </a:schemeClr>
                    </a:solidFill>
                    <a:latin typeface="Arial" panose="020B0604020202020204" pitchFamily="34" charset="0"/>
                    <a:ea typeface="+mn-ea"/>
                    <a:cs typeface="Arial" panose="020B0604020202020204" pitchFamily="34" charset="0"/>
                  </a:defRPr>
                </a:pPr>
                <a:endParaRPr lang="ru-KZ"/>
              </a:p>
            </c:txPr>
            <c:dLblPos val="t"/>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numRef>
              <c:f>Объемы!$D$18:$N$18</c:f>
              <c:numCache>
                <c:formatCode>General</c:formatCode>
                <c:ptCount val="7"/>
                <c:pt idx="0">
                  <c:v>2020</c:v>
                </c:pt>
                <c:pt idx="1">
                  <c:v>2021</c:v>
                </c:pt>
                <c:pt idx="2">
                  <c:v>2022</c:v>
                </c:pt>
                <c:pt idx="3">
                  <c:v>2023</c:v>
                </c:pt>
                <c:pt idx="4">
                  <c:v>2024</c:v>
                </c:pt>
                <c:pt idx="5">
                  <c:v>2025</c:v>
                </c:pt>
                <c:pt idx="6">
                  <c:v>2026</c:v>
                </c:pt>
              </c:numCache>
            </c:numRef>
          </c:cat>
          <c:val>
            <c:numRef>
              <c:f>Объемы!$D$19:$N$19</c:f>
              <c:numCache>
                <c:formatCode>_-* #\ ##0\ _₽_-;\-* #\ ##0\ _₽_-;_-* "-"??\ _₽_-;_-@_-</c:formatCode>
                <c:ptCount val="7"/>
                <c:pt idx="0">
                  <c:v>1771.5495059288539</c:v>
                </c:pt>
                <c:pt idx="1">
                  <c:v>1805</c:v>
                </c:pt>
                <c:pt idx="2">
                  <c:v>1802</c:v>
                </c:pt>
                <c:pt idx="3" formatCode="General">
                  <c:v>1954</c:v>
                </c:pt>
                <c:pt idx="4">
                  <c:v>2347</c:v>
                </c:pt>
                <c:pt idx="5" formatCode="General">
                  <c:v>3545</c:v>
                </c:pt>
                <c:pt idx="6" formatCode="General">
                  <c:v>4699</c:v>
                </c:pt>
              </c:numCache>
            </c:numRef>
          </c:val>
          <c:smooth val="1"/>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B40D-4290-A678-990238F02CC3}"/>
            </c:ext>
          </c:extLst>
        </c:ser>
        <c:ser>
          <c:idx val="1"/>
          <c:order val="1"/>
          <c:tx>
            <c:strRef>
              <c:f>Объемы!#REF!</c:f>
              <c:strCache>
                <c:ptCount val="1"/>
                <c:pt idx="0">
                  <c:v>#REF!</c:v>
                </c:pt>
              </c:strCache>
            </c:strRef>
          </c:tx>
          <c:spPr>
            <a:ln w="28575" cap="rnd">
              <a:solidFill>
                <a:schemeClr val="accent2"/>
              </a:solidFill>
              <a:round/>
            </a:ln>
            <a:effectLst/>
          </c:spPr>
          <c:marker>
            <c:symbol val="none"/>
          </c:marker>
          <c:cat>
            <c:numRef>
              <c:f>Объемы!$D$18:$N$18</c:f>
              <c:numCache>
                <c:formatCode>General</c:formatCode>
                <c:ptCount val="7"/>
                <c:pt idx="0">
                  <c:v>2020</c:v>
                </c:pt>
                <c:pt idx="1">
                  <c:v>2021</c:v>
                </c:pt>
                <c:pt idx="2">
                  <c:v>2022</c:v>
                </c:pt>
                <c:pt idx="3">
                  <c:v>2023</c:v>
                </c:pt>
                <c:pt idx="4">
                  <c:v>2024</c:v>
                </c:pt>
                <c:pt idx="5">
                  <c:v>2025</c:v>
                </c:pt>
                <c:pt idx="6">
                  <c:v>2026</c:v>
                </c:pt>
              </c:numCache>
            </c:numRef>
          </c:cat>
          <c:val>
            <c:numRef>
              <c:f>Объемы!#REF!</c:f>
              <c:numCache>
                <c:formatCode>General</c:formatCode>
                <c:ptCount val="1"/>
                <c:pt idx="0">
                  <c:v>1</c:v>
                </c:pt>
              </c:numCache>
            </c:numRef>
          </c:val>
          <c:smooth val="1"/>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B40D-4290-A678-990238F02CC3}"/>
            </c:ext>
          </c:extLst>
        </c:ser>
        <c:dLbls>
          <c:showLegendKey val="0"/>
          <c:showVal val="0"/>
          <c:showCatName val="0"/>
          <c:showSerName val="0"/>
          <c:showPercent val="0"/>
          <c:showBubbleSize val="0"/>
        </c:dLbls>
        <c:smooth val="0"/>
        <c:axId val="1129217504"/>
        <c:axId val="1129211520"/>
      </c:lineChart>
      <c:catAx>
        <c:axId val="1129217504"/>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Arial" panose="020B0604020202020204" pitchFamily="34" charset="0"/>
                <a:ea typeface="+mn-ea"/>
                <a:cs typeface="Arial" panose="020B0604020202020204" pitchFamily="34" charset="0"/>
              </a:defRPr>
            </a:pPr>
            <a:endParaRPr lang="ru-KZ"/>
          </a:p>
        </c:txPr>
        <c:crossAx val="1129211520"/>
        <c:crosses val="autoZero"/>
        <c:auto val="0"/>
        <c:lblAlgn val="ctr"/>
        <c:lblOffset val="100"/>
        <c:noMultiLvlLbl val="0"/>
      </c:catAx>
      <c:valAx>
        <c:axId val="1129211520"/>
        <c:scaling>
          <c:orientation val="minMax"/>
        </c:scaling>
        <c:delete val="0"/>
        <c:axPos val="l"/>
        <c:numFmt formatCode="_-* #\ ##0\ _₽_-;\-* #\ ##0\ _₽_-;_-* &quot;-&quot;??\ _₽_-;_-@_-"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Arial" panose="020B0604020202020204" pitchFamily="34" charset="0"/>
                <a:ea typeface="+mn-ea"/>
                <a:cs typeface="Arial" panose="020B0604020202020204" pitchFamily="34" charset="0"/>
              </a:defRPr>
            </a:pPr>
            <a:endParaRPr lang="ru-KZ"/>
          </a:p>
        </c:txPr>
        <c:crossAx val="112921750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900" smtId="4294967295">
          <a:latin typeface="Arial" panose="020B0604020202020204" pitchFamily="34" charset="0"/>
          <a:cs typeface="Arial" panose="020B0604020202020204" pitchFamily="34" charset="0"/>
        </a:defRPr>
      </a:pPr>
      <a:endParaRPr lang="ru-KZ"/>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Объемы!$B$5:$C$5</c:f>
              <c:strCache>
                <c:ptCount val="2"/>
                <c:pt idx="0">
                  <c:v>Золото,</c:v>
                </c:pt>
                <c:pt idx="1">
                  <c:v>тыс. унц.</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smtId="4294967295">
                    <a:solidFill>
                      <a:schemeClr val="tx1">
                        <a:lumMod val="75000"/>
                        <a:lumOff val="25000"/>
                      </a:schemeClr>
                    </a:solidFill>
                    <a:latin typeface="Arial" panose="020B0604020202020204" pitchFamily="34" charset="0"/>
                    <a:ea typeface="+mn-ea"/>
                    <a:cs typeface="Arial" panose="020B0604020202020204" pitchFamily="34" charset="0"/>
                  </a:defRPr>
                </a:pPr>
                <a:endParaRPr lang="ru-KZ"/>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Объемы!$D$4:$N$4</c:f>
              <c:strCache>
                <c:ptCount val="7"/>
                <c:pt idx="0">
                  <c:v>2020</c:v>
                </c:pt>
                <c:pt idx="1">
                  <c:v>2021</c:v>
                </c:pt>
                <c:pt idx="2">
                  <c:v>2022</c:v>
                </c:pt>
                <c:pt idx="3">
                  <c:v>2023</c:v>
                </c:pt>
                <c:pt idx="4">
                  <c:v>2024</c:v>
                </c:pt>
                <c:pt idx="5">
                  <c:v>2025</c:v>
                </c:pt>
                <c:pt idx="6">
                  <c:v>6м 2026</c:v>
                </c:pt>
              </c:strCache>
            </c:strRef>
          </c:cat>
          <c:val>
            <c:numRef>
              <c:f>Объемы!$D$5:$N$5</c:f>
              <c:numCache>
                <c:formatCode>0</c:formatCode>
                <c:ptCount val="7"/>
                <c:pt idx="0">
                  <c:v>1078.4182040482247</c:v>
                </c:pt>
                <c:pt idx="1">
                  <c:v>1641.3243377344884</c:v>
                </c:pt>
                <c:pt idx="2">
                  <c:v>1786.0721271520356</c:v>
                </c:pt>
                <c:pt idx="3">
                  <c:v>1679.7</c:v>
                </c:pt>
                <c:pt idx="4">
                  <c:v>1756</c:v>
                </c:pt>
                <c:pt idx="5">
                  <c:v>1832</c:v>
                </c:pt>
                <c:pt idx="6">
                  <c:v>877</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7CF1-433C-82B6-21C13FF8980F}"/>
            </c:ext>
          </c:extLst>
        </c:ser>
        <c:ser>
          <c:idx val="2"/>
          <c:order val="2"/>
          <c:tx>
            <c:strRef>
              <c:f>Объемы!$B$6:$C$6</c:f>
              <c:strCache>
                <c:ptCount val="2"/>
                <c:pt idx="0">
                  <c:v>Серебро</c:v>
                </c:pt>
                <c:pt idx="1">
                  <c:v>тыс. унц.</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smtId="4294967295">
                    <a:solidFill>
                      <a:schemeClr val="tx1">
                        <a:lumMod val="75000"/>
                        <a:lumOff val="25000"/>
                      </a:schemeClr>
                    </a:solidFill>
                    <a:latin typeface="Arial" panose="020B0604020202020204" pitchFamily="34" charset="0"/>
                    <a:ea typeface="+mn-ea"/>
                    <a:cs typeface="Arial" panose="020B0604020202020204" pitchFamily="34" charset="0"/>
                  </a:defRPr>
                </a:pPr>
                <a:endParaRPr lang="ru-KZ"/>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Объемы!$D$4:$N$4</c:f>
              <c:strCache>
                <c:ptCount val="7"/>
                <c:pt idx="0">
                  <c:v>2020</c:v>
                </c:pt>
                <c:pt idx="1">
                  <c:v>2021</c:v>
                </c:pt>
                <c:pt idx="2">
                  <c:v>2022</c:v>
                </c:pt>
                <c:pt idx="3">
                  <c:v>2023</c:v>
                </c:pt>
                <c:pt idx="4">
                  <c:v>2024</c:v>
                </c:pt>
                <c:pt idx="5">
                  <c:v>2025</c:v>
                </c:pt>
                <c:pt idx="6">
                  <c:v>6м 2026</c:v>
                </c:pt>
              </c:strCache>
            </c:strRef>
          </c:cat>
          <c:val>
            <c:numRef>
              <c:f>Объемы!$D$6:$N$6</c:f>
              <c:numCache>
                <c:formatCode>0</c:formatCode>
                <c:ptCount val="7"/>
                <c:pt idx="0">
                  <c:v>288.38263219999999</c:v>
                </c:pt>
                <c:pt idx="1">
                  <c:v>206.52548174292852</c:v>
                </c:pt>
                <c:pt idx="2">
                  <c:v>267.06459420639436</c:v>
                </c:pt>
                <c:pt idx="3">
                  <c:v>165.7</c:v>
                </c:pt>
                <c:pt idx="4">
                  <c:v>195</c:v>
                </c:pt>
                <c:pt idx="5">
                  <c:v>186</c:v>
                </c:pt>
                <c:pt idx="6">
                  <c:v>3.3</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7CF1-433C-82B6-21C13FF8980F}"/>
            </c:ext>
          </c:extLst>
        </c:ser>
        <c:dLbls>
          <c:showLegendKey val="0"/>
          <c:showVal val="0"/>
          <c:showCatName val="0"/>
          <c:showSerName val="0"/>
          <c:showPercent val="0"/>
          <c:showBubbleSize val="0"/>
        </c:dLbls>
        <c:gapWidth val="361"/>
        <c:overlap val="-100"/>
        <c:axId val="1129221856"/>
        <c:axId val="1129220224"/>
      </c:barChart>
      <c:barChart>
        <c:barDir val="col"/>
        <c:grouping val="clustered"/>
        <c:varyColors val="0"/>
        <c:ser>
          <c:idx val="0"/>
          <c:order val="1"/>
          <c:tx>
            <c:strRef>
              <c:f>Объемы!#REF!</c:f>
              <c:strCache>
                <c:ptCount val="1"/>
                <c:pt idx="0">
                  <c:v>#REF!</c:v>
                </c:pt>
              </c:strCache>
            </c:strRef>
          </c:tx>
          <c:spPr>
            <a:solidFill>
              <a:schemeClr val="accent1"/>
            </a:solidFill>
            <a:ln>
              <a:noFill/>
            </a:ln>
            <a:effectLst/>
          </c:spPr>
          <c:invertIfNegative val="0"/>
          <c:cat>
            <c:strRef>
              <c:f>Объемы!$D$4:$N$4</c:f>
              <c:strCache>
                <c:ptCount val="7"/>
                <c:pt idx="0">
                  <c:v>2020</c:v>
                </c:pt>
                <c:pt idx="1">
                  <c:v>2021</c:v>
                </c:pt>
                <c:pt idx="2">
                  <c:v>2022</c:v>
                </c:pt>
                <c:pt idx="3">
                  <c:v>2023</c:v>
                </c:pt>
                <c:pt idx="4">
                  <c:v>2024</c:v>
                </c:pt>
                <c:pt idx="5">
                  <c:v>2025</c:v>
                </c:pt>
                <c:pt idx="6">
                  <c:v>6м 2026</c:v>
                </c:pt>
              </c:strCache>
            </c:strRef>
          </c:cat>
          <c:val>
            <c:numRef>
              <c:f>Объемы!#REF!</c:f>
              <c:numCache>
                <c:formatCode>General</c:formatCode>
                <c:ptCount val="1"/>
                <c:pt idx="0">
                  <c:v>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2-7CF1-433C-82B6-21C13FF8980F}"/>
            </c:ext>
          </c:extLst>
        </c:ser>
        <c:dLbls>
          <c:showLegendKey val="0"/>
          <c:showVal val="0"/>
          <c:showCatName val="0"/>
          <c:showSerName val="0"/>
          <c:showPercent val="0"/>
          <c:showBubbleSize val="0"/>
        </c:dLbls>
        <c:gapWidth val="500"/>
        <c:overlap val="1"/>
        <c:axId val="1129216416"/>
        <c:axId val="1129215328"/>
      </c:barChart>
      <c:catAx>
        <c:axId val="112922185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Arial" panose="020B0604020202020204" pitchFamily="34" charset="0"/>
                <a:ea typeface="+mn-ea"/>
                <a:cs typeface="Arial" panose="020B0604020202020204" pitchFamily="34" charset="0"/>
              </a:defRPr>
            </a:pPr>
            <a:endParaRPr lang="ru-KZ"/>
          </a:p>
        </c:txPr>
        <c:crossAx val="1129220224"/>
        <c:crosses val="autoZero"/>
        <c:auto val="0"/>
        <c:lblAlgn val="ctr"/>
        <c:lblOffset val="100"/>
        <c:noMultiLvlLbl val="0"/>
      </c:catAx>
      <c:valAx>
        <c:axId val="11292202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smtId="4294967295">
                <a:noFill/>
                <a:latin typeface="Arial" panose="020B0604020202020204" pitchFamily="34" charset="0"/>
                <a:ea typeface="+mn-ea"/>
                <a:cs typeface="Arial" panose="020B0604020202020204" pitchFamily="34" charset="0"/>
              </a:defRPr>
            </a:pPr>
            <a:endParaRPr lang="ru-KZ"/>
          </a:p>
        </c:txPr>
        <c:crossAx val="1129221856"/>
        <c:crosses val="autoZero"/>
        <c:crossBetween val="between"/>
      </c:valAx>
      <c:valAx>
        <c:axId val="1129215328"/>
        <c:scaling>
          <c:orientation val="minMax"/>
          <c:max val="10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Arial" panose="020B0604020202020204" pitchFamily="34" charset="0"/>
                <a:ea typeface="+mn-ea"/>
                <a:cs typeface="Arial" panose="020B0604020202020204" pitchFamily="34" charset="0"/>
              </a:defRPr>
            </a:pPr>
            <a:endParaRPr lang="ru-KZ"/>
          </a:p>
        </c:txPr>
        <c:crossAx val="1129216416"/>
        <c:crosses val="max"/>
        <c:crossBetween val="between"/>
      </c:valAx>
      <c:catAx>
        <c:axId val="1129216416"/>
        <c:scaling>
          <c:orientation val="minMax"/>
        </c:scaling>
        <c:delete val="1"/>
        <c:axPos val="b"/>
        <c:numFmt formatCode="General" sourceLinked="1"/>
        <c:majorTickMark val="out"/>
        <c:minorTickMark val="none"/>
        <c:tickLblPos val="nextTo"/>
        <c:crossAx val="1129215328"/>
        <c:crosses val="autoZero"/>
        <c:auto val="0"/>
        <c:lblAlgn val="ctr"/>
        <c:lblOffset val="100"/>
        <c:noMultiLvlLbl val="0"/>
      </c:catAx>
      <c:spPr>
        <a:noFill/>
        <a:ln>
          <a:noFill/>
        </a:ln>
        <a:effectLst/>
      </c:spPr>
    </c:plotArea>
    <c:plotVisOnly val="1"/>
    <c:dispBlanksAs val="gap"/>
    <c:showDLblsOverMax val="0"/>
  </c:chart>
  <c:spPr>
    <a:noFill/>
    <a:ln w="9525" cap="flat" cmpd="sng" algn="ctr">
      <a:noFill/>
      <a:round/>
    </a:ln>
    <a:effectLst/>
  </c:spPr>
  <c:txPr>
    <a:bodyPr/>
    <a:lstStyle/>
    <a:p>
      <a:pPr>
        <a:defRPr sz="900" smtId="4294967295">
          <a:latin typeface="Arial" panose="020B0604020202020204" pitchFamily="34" charset="0"/>
          <a:cs typeface="Arial" panose="020B0604020202020204" pitchFamily="34" charset="0"/>
        </a:defRPr>
      </a:pPr>
      <a:endParaRPr lang="ru-KZ"/>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023639678955078"/>
          <c:y val="5.0574611872434616E-2"/>
          <c:w val="0.44338017702102661"/>
          <c:h val="0.6931002140045166"/>
        </c:manualLayout>
      </c:layout>
      <c:doughnutChart>
        <c:varyColors val="1"/>
        <c:dLbls>
          <c:showLegendKey val="0"/>
          <c:showVal val="0"/>
          <c:showCatName val="0"/>
          <c:showSerName val="0"/>
          <c:showPercent val="0"/>
          <c:showBubbleSize val="0"/>
          <c:showLeaderLines val="0"/>
        </c:dLbls>
        <c:firstSliceAng val="0"/>
        <c:holeSize val="0"/>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ru-K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023639678955078"/>
          <c:y val="5.0574611872434616E-2"/>
          <c:w val="0.44338017702102661"/>
          <c:h val="0.6931002140045166"/>
        </c:manualLayout>
      </c:layout>
      <c:doughnutChart>
        <c:varyColors val="1"/>
        <c:dLbls>
          <c:showLegendKey val="0"/>
          <c:showVal val="0"/>
          <c:showCatName val="0"/>
          <c:showSerName val="0"/>
          <c:showPercent val="0"/>
          <c:showBubbleSize val="0"/>
          <c:showLeaderLines val="0"/>
        </c:dLbls>
        <c:firstSliceAng val="0"/>
        <c:holeSize val="0"/>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ru-KZ"/>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1896255612373352"/>
          <c:y val="8.4126494824886322E-2"/>
          <c:w val="0.67361414432525635"/>
          <c:h val="0.86738747358322144"/>
        </c:manualLayout>
      </c:layout>
      <c:doughnutChart>
        <c:varyColors val="1"/>
        <c:ser>
          <c:idx val="0"/>
          <c:order val="0"/>
          <c:tx>
            <c:strRef>
              <c:f>Capex!$C$2</c:f>
              <c:strCache>
                <c:ptCount val="1"/>
                <c:pt idx="0">
                  <c:v>4Q2025-факт</c:v>
                </c:pt>
              </c:strCache>
            </c:strRef>
          </c:tx>
          <c:explosion val="2"/>
          <c:dPt>
            <c:idx val="0"/>
            <c:bubble3D val="0"/>
            <c:spPr>
              <a:solidFill>
                <a:srgbClr val="FFBA8B"/>
              </a:solidFill>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1402-4F95-B86B-2636E622EB2A}"/>
              </c:ext>
            </c:extLst>
          </c:dPt>
          <c:dPt>
            <c:idx val="1"/>
            <c:bubble3D val="0"/>
            <c:spPr>
              <a:solidFill>
                <a:schemeClr val="accent2">
                  <a:lumMod val="75000"/>
                </a:schemeClr>
              </a:solidFill>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3-1402-4F95-B86B-2636E622EB2A}"/>
              </c:ext>
            </c:extLst>
          </c:dPt>
          <c:dPt>
            <c:idx val="2"/>
            <c:bubble3D val="0"/>
            <c:spPr>
              <a:solidFill>
                <a:schemeClr val="accent2">
                  <a:lumMod val="75000"/>
                </a:schemeClr>
              </a:solidFill>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5-1402-4F95-B86B-2636E622EB2A}"/>
              </c:ext>
            </c:extLst>
          </c:dPt>
          <c:dPt>
            <c:idx val="3"/>
            <c:bubble3D val="0"/>
            <c:spPr>
              <a:solidFill>
                <a:srgbClr val="F9E3AE"/>
              </a:solidFill>
            </c:spPr>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EC1C-4C08-A18E-9BEE9BD05376}"/>
              </c:ext>
            </c:extLst>
          </c:dPt>
          <c:dLbls>
            <c:dLbl>
              <c:idx val="0"/>
              <c:tx>
                <c:rich>
                  <a:bodyPr/>
                  <a:lstStyle/>
                  <a:p>
                    <a:r>
                      <a:rPr lang="en-US"/>
                      <a:t>9</a:t>
                    </a:r>
                    <a:r>
                      <a:rPr lang="en-US" baseline="0"/>
                      <a:t> 946</a:t>
                    </a:r>
                    <a:endParaRPr lang="en-US"/>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1-1402-4F95-B86B-2636E622EB2A}"/>
                </c:ext>
              </c:extLst>
            </c:dLbl>
            <c:dLbl>
              <c:idx val="1"/>
              <c:layout>
                <c:manualLayout>
                  <c:x val="0.14261490106582642"/>
                  <c:y val="1.7563572619110346E-3"/>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fld id="{4B889AB8-7875-4C17-A8C3-7B5A626662A7}" type="VALUE">
                      <a:rPr lang="en-US" sz="900" b="1" baseline="0" smtClean="0"/>
                      <a:pPr>
                        <a:defRPr sz="900" b="1" i="0" u="none" strike="noStrike" kern="1200" baseline="0">
                          <a:solidFill>
                            <a:schemeClr val="tx1"/>
                          </a:solidFill>
                          <a:latin typeface="+mn-lt"/>
                          <a:ea typeface="+mn-ea"/>
                          <a:cs typeface="+mn-cs"/>
                        </a:defRPr>
                      </a:pPr>
                      <a:t>[ЗНАЧЕНИЕ]</a:t>
                    </a:fld>
                    <a:endParaRPr lang="en-US" sz="900" b="1" baseline="0"/>
                  </a:p>
                  <a:p>
                    <a:pPr>
                      <a:defRPr sz="900" b="1" i="0" u="none" strike="noStrike" kern="1200" baseline="0">
                        <a:solidFill>
                          <a:schemeClr val="tx1"/>
                        </a:solidFill>
                        <a:latin typeface="+mn-lt"/>
                        <a:ea typeface="+mn-ea"/>
                        <a:cs typeface="+mn-cs"/>
                      </a:defRPr>
                    </a:pPr>
                    <a:endParaRPr lang="ru-KZ"/>
                  </a:p>
                </c:rich>
              </c:tx>
              <c:spPr>
                <a:noFill/>
                <a:ln>
                  <a:noFill/>
                </a:ln>
                <a:effectLst/>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pPr xmlns:c15="http://schemas.microsoft.com/office/drawing/2012/chart">
                    <a:prstGeom prst="rect">
                      <a:avLst/>
                    </a:prstGeom>
                  </c15:spPr>
                  <c15:layout>
                    <c:manualLayout>
                      <c:w val="0.11191732"/>
                      <c:h val="0.12633245000000001"/>
                    </c:manualLayout>
                  </c15:layout>
                  <c15:dlblFieldTable/>
                  <c15:showDataLabelsRange val="0"/>
                </c:ext>
                <c:ext xmlns:c16="http://schemas.microsoft.com/office/drawing/2014/chart" uri="{C3380CC4-5D6E-409C-BE32-E72D297353CC}">
                  <c16:uniqueId val="{00000003-1402-4F95-B86B-2636E622EB2A}"/>
                </c:ext>
              </c:extLst>
            </c:dLbl>
            <c:dLbl>
              <c:idx val="2"/>
              <c:layout>
                <c:manualLayout>
                  <c:x val="-4.2361050844192505E-2"/>
                  <c:y val="-9.7468838095664978E-2"/>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fld id="{6BE69368-4C8B-4D68-8948-75E11F26BE60}" type="VALUE">
                      <a:rPr lang="en-US" sz="900" smtClean="0"/>
                      <a:pPr>
                        <a:defRPr sz="900" b="1" i="0" u="none" strike="noStrike" kern="1200" baseline="0">
                          <a:solidFill>
                            <a:schemeClr val="tx1"/>
                          </a:solidFill>
                          <a:latin typeface="+mn-lt"/>
                          <a:ea typeface="+mn-ea"/>
                          <a:cs typeface="+mn-cs"/>
                        </a:defRPr>
                      </a:pPr>
                      <a:t>[ЗНАЧЕНИЕ]</a:t>
                    </a:fld>
                    <a:endParaRPr lang="en-US" sz="900"/>
                  </a:p>
                  <a:p>
                    <a:pPr>
                      <a:defRPr sz="900" b="1" i="0" u="none" strike="noStrike" kern="1200" baseline="0">
                        <a:solidFill>
                          <a:schemeClr val="tx1"/>
                        </a:solidFill>
                        <a:latin typeface="+mn-lt"/>
                        <a:ea typeface="+mn-ea"/>
                        <a:cs typeface="+mn-cs"/>
                      </a:defRPr>
                    </a:pPr>
                    <a:endParaRPr lang="ru-KZ"/>
                  </a:p>
                </c:rich>
              </c:tx>
              <c:spPr>
                <a:noFill/>
                <a:ln>
                  <a:noFill/>
                </a:ln>
                <a:effectLst/>
              </c:sp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6.1013604999999999E-2"/>
                      <c:h val="0.106137514"/>
                    </c:manualLayout>
                  </c15:layout>
                  <c15:dlblFieldTable/>
                  <c15:showDataLabelsRange val="0"/>
                </c:ext>
                <c:ext xmlns:c16="http://schemas.microsoft.com/office/drawing/2014/chart" uri="{C3380CC4-5D6E-409C-BE32-E72D297353CC}">
                  <c16:uniqueId val="{00000005-1402-4F95-B86B-2636E622EB2A}"/>
                </c:ext>
              </c:extLst>
            </c:dLbl>
            <c:dLbl>
              <c:idx val="3"/>
              <c:layout>
                <c:manualLayout>
                  <c:x val="-1.2708249501883984E-2"/>
                  <c:y val="-3.5121612250804901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smtId="4294967295">
                      <a:solidFill>
                        <a:schemeClr val="tx1"/>
                      </a:solidFill>
                      <a:latin typeface="+mn-lt"/>
                      <a:ea typeface="+mn-ea"/>
                      <a:cs typeface="+mn-cs"/>
                    </a:defRPr>
                  </a:pPr>
                  <a:endParaRPr lang="ru-KZ"/>
                </a:p>
              </c:txPr>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layout>
                    <c:manualLayout>
                      <c:w val="0.11508025"/>
                      <c:h val="5.6142035999999999E-2"/>
                    </c:manualLayout>
                  </c15:layout>
                </c:ext>
                <c:ext xmlns:c16="http://schemas.microsoft.com/office/drawing/2014/chart" uri="{C3380CC4-5D6E-409C-BE32-E72D297353CC}">
                  <c16:uniqueId val="{00000000-EC1C-4C08-A18E-9BEE9BD0537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smtId="4294967295">
                    <a:solidFill>
                      <a:schemeClr val="tx1"/>
                    </a:solidFill>
                    <a:latin typeface="+mn-lt"/>
                    <a:ea typeface="+mn-ea"/>
                    <a:cs typeface="+mn-cs"/>
                  </a:defRPr>
                </a:pPr>
                <a:endParaRPr lang="ru-KZ"/>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Lst>
          </c:dLbls>
          <c:cat>
            <c:strRef>
              <c:f>Capex!$B$3:$B$6</c:f>
              <c:strCache>
                <c:ptCount val="4"/>
                <c:pt idx="0">
                  <c:v>Шалкия</c:v>
                </c:pt>
                <c:pt idx="1">
                  <c:v>Алайгыр</c:v>
                </c:pt>
                <c:pt idx="2">
                  <c:v>Северный Катпар и Верхние Кайракты</c:v>
                </c:pt>
                <c:pt idx="3">
                  <c:v>ГРР</c:v>
                </c:pt>
              </c:strCache>
            </c:strRef>
          </c:cat>
          <c:val>
            <c:numRef>
              <c:f>Capex!$C$3:$C$6</c:f>
              <c:numCache>
                <c:formatCode>_-* #\ ##0\ _₽_-;\-* #\ ##0\ _₽_-;_-* "-"??\ _₽_-;_-@_-</c:formatCode>
                <c:ptCount val="4"/>
                <c:pt idx="0">
                  <c:v>9946</c:v>
                </c:pt>
                <c:pt idx="1">
                  <c:v>43</c:v>
                </c:pt>
                <c:pt idx="2">
                  <c:v>24</c:v>
                </c:pt>
                <c:pt idx="3">
                  <c:v>851</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C-1402-4F95-B86B-2636E622EB2A}"/>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ru-KZ"/>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0.4571</cdr:x>
      <cdr:y>0.1177</cdr:y>
    </cdr:from>
    <cdr:to>
      <cdr:x>0.4571</cdr:x>
      <cdr:y>0.30396</cdr:y>
    </cdr:to>
    <cdr:cxnSp macro="">
      <cdr:nvCxnSpPr>
        <cdr:cNvPr id="5" name="Прямая соединительная линия 4">
          <a:extLst xmlns:a="http://schemas.openxmlformats.org/drawingml/2006/main">
            <a:ext uri="{FF2B5EF4-FFF2-40B4-BE49-F238E27FC236}">
              <a16:creationId xmlns:a16="http://schemas.microsoft.com/office/drawing/2014/main" id="{25B916C9-4CB5-4746-B24C-14C1CADBA219}"/>
            </a:ext>
          </a:extLst>
        </cdr:cNvPr>
        <cdr:cNvCxnSpPr/>
      </cdr:nvCxnSpPr>
      <cdr:spPr>
        <a:xfrm xmlns:a="http://schemas.openxmlformats.org/drawingml/2006/main" flipH="1">
          <a:off x="2055615" y="425604"/>
          <a:ext cx="0" cy="673517"/>
        </a:xfrm>
        <a:prstGeom xmlns:a="http://schemas.openxmlformats.org/drawingml/2006/main" prst="line">
          <a:avLst/>
        </a:prstGeom>
        <a:ln xmlns:a="http://schemas.openxmlformats.org/drawingml/2006/main" w="38100">
          <a:solidFill>
            <a:schemeClr val="bg2">
              <a:lumMod val="50000"/>
            </a:schemeClr>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344" cy="467072"/>
          </a:xfrm>
          <a:prstGeom prst="rect">
            <a:avLst/>
          </a:prstGeom>
        </p:spPr>
        <p:txBody>
          <a:bodyPr vert="horz" lIns="91431" tIns="45716" rIns="91431" bIns="45716" rtlCol="0"/>
          <a:lstStyle>
            <a:lvl1pPr algn="l">
              <a:defRPr sz="1200"/>
            </a:lvl1pPr>
          </a:lstStyle>
          <a:p>
            <a:endParaRPr lang="ru-RU"/>
          </a:p>
        </p:txBody>
      </p:sp>
      <p:sp>
        <p:nvSpPr>
          <p:cNvPr id="3" name="Date Placeholder 2"/>
          <p:cNvSpPr>
            <a:spLocks noGrp="1"/>
          </p:cNvSpPr>
          <p:nvPr>
            <p:ph type="dt" idx="1"/>
          </p:nvPr>
        </p:nvSpPr>
        <p:spPr>
          <a:xfrm>
            <a:off x="3978133" y="1"/>
            <a:ext cx="3043344" cy="467072"/>
          </a:xfrm>
          <a:prstGeom prst="rect">
            <a:avLst/>
          </a:prstGeom>
        </p:spPr>
        <p:txBody>
          <a:bodyPr vert="horz" lIns="91431" tIns="45716" rIns="91431" bIns="45716" rtlCol="0"/>
          <a:lstStyle>
            <a:lvl1pPr algn="r">
              <a:defRPr sz="1200"/>
            </a:lvl1pPr>
          </a:lstStyle>
          <a:p>
            <a:fld id="{E8B41B7B-3BF3-4AB1-9714-DD2CF0F58B0E}" type="datetimeFigureOut">
              <a:rPr lang="ru-RU" smtClean="0"/>
              <a:t>02.10.2026</a:t>
            </a:fld>
            <a:endParaRPr lang="ru-RU"/>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sp>
      <p:sp>
        <p:nvSpPr>
          <p:cNvPr id="5" name="Notes Placeholder 4"/>
          <p:cNvSpPr>
            <a:spLocks noGrp="1"/>
          </p:cNvSpPr>
          <p:nvPr>
            <p:ph type="body" sz="quarter" idx="3"/>
          </p:nvPr>
        </p:nvSpPr>
        <p:spPr>
          <a:xfrm>
            <a:off x="702310" y="4480006"/>
            <a:ext cx="5618480" cy="3665458"/>
          </a:xfrm>
          <a:prstGeom prst="rect">
            <a:avLst/>
          </a:prstGeom>
        </p:spPr>
        <p:txBody>
          <a:bodyPr vert="horz" lIns="91431" tIns="45716" rIns="91431"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1" y="8842030"/>
            <a:ext cx="3043344" cy="467071"/>
          </a:xfrm>
          <a:prstGeom prst="rect">
            <a:avLst/>
          </a:prstGeom>
        </p:spPr>
        <p:txBody>
          <a:bodyPr vert="horz" lIns="91431" tIns="45716" rIns="91431" bIns="45716" rtlCol="0" anchor="b"/>
          <a:lstStyle>
            <a:lvl1pPr algn="l">
              <a:defRPr sz="1200"/>
            </a:lvl1pPr>
          </a:lstStyle>
          <a:p>
            <a:endParaRPr lang="ru-RU"/>
          </a:p>
        </p:txBody>
      </p:sp>
      <p:sp>
        <p:nvSpPr>
          <p:cNvPr id="7" name="Slide Number Placeholder 6"/>
          <p:cNvSpPr>
            <a:spLocks noGrp="1"/>
          </p:cNvSpPr>
          <p:nvPr>
            <p:ph type="sldNum" sz="quarter" idx="5"/>
          </p:nvPr>
        </p:nvSpPr>
        <p:spPr>
          <a:xfrm>
            <a:off x="3978133" y="8842030"/>
            <a:ext cx="3043344" cy="467071"/>
          </a:xfrm>
          <a:prstGeom prst="rect">
            <a:avLst/>
          </a:prstGeom>
        </p:spPr>
        <p:txBody>
          <a:bodyPr vert="horz" lIns="91431" tIns="45716" rIns="91431" bIns="45716" rtlCol="0" anchor="b"/>
          <a:lstStyle>
            <a:lvl1pPr algn="r">
              <a:defRPr sz="1200"/>
            </a:lvl1pPr>
          </a:lstStyle>
          <a:p>
            <a:fld id="{67B713B4-6F45-498B-BED5-454F5D0574A1}" type="slidenum">
              <a:rPr lang="ru-RU" smtClean="0"/>
              <a:t>‹#›</a:t>
            </a:fld>
            <a:endParaRPr lang="ru-RU"/>
          </a:p>
        </p:txBody>
      </p:sp>
    </p:spTree>
    <p:extLst>
      <p:ext uri="{BB962C8B-B14F-4D97-AF65-F5344CB8AC3E}">
        <p14:creationId xmlns:p14="http://schemas.microsoft.com/office/powerpoint/2010/main" val="383776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7B713B4-6F45-498B-BED5-454F5D0574A1}" type="slidenum">
              <a:rPr lang="ru-RU" smtClean="0"/>
              <a:t>1</a:t>
            </a:fld>
            <a:endParaRPr lang="ru-RU"/>
          </a:p>
        </p:txBody>
      </p:sp>
    </p:spTree>
    <p:extLst>
      <p:ext uri="{BB962C8B-B14F-4D97-AF65-F5344CB8AC3E}">
        <p14:creationId xmlns:p14="http://schemas.microsoft.com/office/powerpoint/2010/main" val="1683612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7B713B4-6F45-498B-BED5-454F5D0574A1}" type="slidenum">
              <a:rPr lang="ru-RU" smtClean="0"/>
              <a:t>2</a:t>
            </a:fld>
            <a:endParaRPr lang="ru-RU"/>
          </a:p>
        </p:txBody>
      </p:sp>
    </p:spTree>
    <p:extLst>
      <p:ext uri="{BB962C8B-B14F-4D97-AF65-F5344CB8AC3E}">
        <p14:creationId xmlns:p14="http://schemas.microsoft.com/office/powerpoint/2010/main" val="351826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67B713B4-6F45-498B-BED5-454F5D0574A1}"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302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2F99EB26-9899-4255-A5F4-416DD7B611D3}" type="datetime1">
              <a:rPr lang="ru-RU" smtClean="0"/>
              <a:t>02.10.2026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244127419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AD6D874D-AFE4-409F-893A-12A6F0F48F41}" type="datetime1">
              <a:rPr lang="ru-RU" smtClean="0"/>
              <a:t>02.10.2026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165780042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9F02BC-EE51-440D-B8C0-E7A53479BFF2}" type="datetime1">
              <a:rPr lang="ru-RU" smtClean="0"/>
              <a:t>02.10.2026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295507864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p>
            <a:fld id="{228EEE64-D184-4F16-BB3A-E3AA323F9870}" type="datetime1">
              <a:rPr lang="ru-RU" smtClean="0"/>
              <a:t>02.10.2026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63744205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p>
            <a:fld id="{58B88105-C690-45B7-8814-EEF372043C86}" type="datetime1">
              <a:rPr lang="ru-RU" smtClean="0"/>
              <a:t>02.10.2026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212374927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p>
            <a:fld id="{40A6FD2A-B723-422C-BBEA-2F9DE979F518}" type="datetime1">
              <a:rPr lang="ru-RU" smtClean="0"/>
              <a:t>02.10.2026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34830791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FEEB37-81E9-4AC5-95AD-B2BED9A3C014}" type="datetime1">
              <a:rPr lang="ru-RU" smtClean="0"/>
              <a:t>02.10.2026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16061215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2E75E7-9EA1-45B7-A118-C9CB72265240}" type="datetime1">
              <a:rPr lang="ru-RU" smtClean="0"/>
              <a:t>02.10.2026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284367493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B66EF2-09C3-4E90-9B1D-973F79999946}" type="datetime1">
              <a:rPr lang="ru-RU" smtClean="0"/>
              <a:t>02.10.2026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7481185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4FF88392-4BC6-42D4-95F8-8C02FE22AA19}" type="datetime1">
              <a:rPr lang="ru-RU" smtClean="0"/>
              <a:t>02.10.2026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228368086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62846477-F135-49CA-83F7-6803C5E55941}" type="datetime1">
              <a:rPr lang="ru-RU" smtClean="0"/>
              <a:t>02.10.2026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30ABE53-F44E-45E9-A208-4A01DBC69B2D}" type="slidenum">
              <a:rPr lang="ru-RU" smtClean="0"/>
              <a:t>‹#›</a:t>
            </a:fld>
            <a:endParaRPr lang="ru-RU"/>
          </a:p>
        </p:txBody>
      </p:sp>
    </p:spTree>
    <p:extLst>
      <p:ext uri="{BB962C8B-B14F-4D97-AF65-F5344CB8AC3E}">
        <p14:creationId xmlns:p14="http://schemas.microsoft.com/office/powerpoint/2010/main" val="221239313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9234A7-87FE-4D82-A762-F256F06D9760}" type="datetime1">
              <a:rPr lang="ru-RU" smtClean="0"/>
              <a:t>02.10.2026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ABE53-F44E-45E9-A208-4A01DBC69B2D}" type="slidenum">
              <a:rPr lang="ru-RU" smtClean="0"/>
              <a:t>‹#›</a:t>
            </a:fld>
            <a:endParaRPr lang="ru-RU"/>
          </a:p>
        </p:txBody>
      </p:sp>
    </p:spTree>
    <p:extLst>
      <p:ext uri="{BB962C8B-B14F-4D97-AF65-F5344CB8AC3E}">
        <p14:creationId xmlns:p14="http://schemas.microsoft.com/office/powerpoint/2010/main" val="939747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chart" Target="../charts/chart1.xml"/><Relationship Id="rId7" Type="http://schemas.openxmlformats.org/officeDocument/2006/relationships/image" Target="../media/image4.svg"/><Relationship Id="rId12"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chart" Target="../charts/chart3.xml"/><Relationship Id="rId5" Type="http://schemas.openxmlformats.org/officeDocument/2006/relationships/image" Target="../media/image2.sv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chart" Target="../charts/char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chart" Target="../charts/chart7.xml"/><Relationship Id="rId4" Type="http://schemas.openxmlformats.org/officeDocument/2006/relationships/chart" Target="../charts/char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6"/>
          <p:cNvSpPr/>
          <p:nvPr/>
        </p:nvSpPr>
        <p:spPr>
          <a:xfrm flipH="1">
            <a:off x="4152752" y="1442066"/>
            <a:ext cx="1823655" cy="1256400"/>
          </a:xfrm>
          <a:prstGeom prst="rect">
            <a:avLst/>
          </a:prstGeom>
          <a:solidFill>
            <a:schemeClr val="bg2">
              <a:lumMod val="90000"/>
            </a:schemeClr>
          </a:solid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5" name="Rectangle 105"/>
          <p:cNvSpPr/>
          <p:nvPr/>
        </p:nvSpPr>
        <p:spPr>
          <a:xfrm flipH="1">
            <a:off x="4038654" y="2987083"/>
            <a:ext cx="1926000" cy="1256400"/>
          </a:xfrm>
          <a:prstGeom prst="rect">
            <a:avLst/>
          </a:prstGeom>
          <a:solidFill>
            <a:schemeClr val="bg2">
              <a:lumMod val="90000"/>
            </a:schemeClr>
          </a:solid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5" name="Rectangle 119"/>
          <p:cNvSpPr/>
          <p:nvPr/>
        </p:nvSpPr>
        <p:spPr>
          <a:xfrm flipH="1">
            <a:off x="4171742" y="4490199"/>
            <a:ext cx="1792594" cy="1256400"/>
          </a:xfrm>
          <a:prstGeom prst="rect">
            <a:avLst/>
          </a:prstGeom>
          <a:solidFill>
            <a:schemeClr val="bg2">
              <a:lumMod val="90000"/>
            </a:schemeClr>
          </a:solid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9" name="Chart 1"/>
          <p:cNvGraphicFramePr/>
          <p:nvPr/>
        </p:nvGraphicFramePr>
        <p:xfrm>
          <a:off x="6336202" y="1076324"/>
          <a:ext cx="5444225" cy="250507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pPr rtl="0"/>
            <a:r>
              <a:rPr lang="en" sz="1200" b="0" i="0" u="none" strike="noStrike">
                <a:latin typeface="Calibri"/>
              </a:rPr>
              <a:t>1</a:t>
            </a:r>
            <a:endParaRPr lang="ru-RU"/>
          </a:p>
        </p:txBody>
      </p:sp>
      <p:sp>
        <p:nvSpPr>
          <p:cNvPr id="8" name="Rectangle 7"/>
          <p:cNvSpPr/>
          <p:nvPr/>
        </p:nvSpPr>
        <p:spPr>
          <a:xfrm>
            <a:off x="552450" y="781050"/>
            <a:ext cx="11325225" cy="3905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 sz="1600" b="1" i="0" u="none" strike="noStrike">
                <a:latin typeface="Calibri"/>
              </a:rPr>
              <a:t>Key performance indicators</a:t>
            </a:r>
          </a:p>
        </p:txBody>
      </p:sp>
      <p:sp>
        <p:nvSpPr>
          <p:cNvPr id="5" name="Rectangle 4"/>
          <p:cNvSpPr/>
          <p:nvPr/>
        </p:nvSpPr>
        <p:spPr>
          <a:xfrm>
            <a:off x="6182522" y="1321309"/>
            <a:ext cx="5673165" cy="5046876"/>
          </a:xfrm>
          <a:prstGeom prst="rect">
            <a:avLst/>
          </a:prstGeom>
          <a:noFill/>
          <a:ln w="57150">
            <a:solidFill>
              <a:srgbClr val="F9E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Rectangle 46"/>
          <p:cNvSpPr/>
          <p:nvPr/>
        </p:nvSpPr>
        <p:spPr>
          <a:xfrm>
            <a:off x="6440422" y="1407107"/>
            <a:ext cx="2719000" cy="274320"/>
          </a:xfrm>
          <a:prstGeom prst="rect">
            <a:avLst/>
          </a:prstGeom>
        </p:spPr>
        <p:txBody>
          <a:bodyPr wrap="square">
            <a:spAutoFit/>
          </a:bodyPr>
          <a:lstStyle/>
          <a:p>
            <a:pPr rtl="0">
              <a:spcAft>
                <a:spcPts val="600"/>
              </a:spcAft>
            </a:pPr>
            <a:r>
              <a:rPr lang="en" sz="1200" b="1" i="0" u="none" strike="noStrike">
                <a:latin typeface="Arial"/>
                <a:cs typeface="Arial"/>
              </a:rPr>
              <a:t>Production results</a:t>
            </a:r>
          </a:p>
        </p:txBody>
      </p:sp>
      <p:sp>
        <p:nvSpPr>
          <p:cNvPr id="7" name="Rectangle 6"/>
          <p:cNvSpPr/>
          <p:nvPr/>
        </p:nvSpPr>
        <p:spPr>
          <a:xfrm>
            <a:off x="7450250" y="4207675"/>
            <a:ext cx="144000" cy="72000"/>
          </a:xfrm>
          <a:prstGeom prst="rect">
            <a:avLst/>
          </a:prstGeom>
          <a:solidFill>
            <a:srgbClr val="FF6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Rectangle 50"/>
          <p:cNvSpPr/>
          <p:nvPr/>
        </p:nvSpPr>
        <p:spPr>
          <a:xfrm>
            <a:off x="7575962" y="4136827"/>
            <a:ext cx="2616596" cy="228600"/>
          </a:xfrm>
          <a:prstGeom prst="rect">
            <a:avLst/>
          </a:prstGeom>
        </p:spPr>
        <p:txBody>
          <a:bodyPr wrap="square">
            <a:spAutoFit/>
          </a:bodyPr>
          <a:lstStyle/>
          <a:p>
            <a:pPr rtl="0">
              <a:spcAft>
                <a:spcPts val="600"/>
              </a:spcAft>
            </a:pPr>
            <a:r>
              <a:rPr lang="en" sz="900" b="0" i="1" u="none" strike="noStrike">
                <a:latin typeface="Arial"/>
                <a:cs typeface="Arial"/>
              </a:rPr>
              <a:t>Gold, thousand ounces</a:t>
            </a:r>
          </a:p>
        </p:txBody>
      </p:sp>
      <p:sp>
        <p:nvSpPr>
          <p:cNvPr id="57" name="Minus 56"/>
          <p:cNvSpPr/>
          <p:nvPr/>
        </p:nvSpPr>
        <p:spPr>
          <a:xfrm>
            <a:off x="9456959" y="4202515"/>
            <a:ext cx="144000" cy="72000"/>
          </a:xfrm>
          <a:prstGeom prst="mathMinus">
            <a:avLst/>
          </a:prstGeom>
          <a:solidFill>
            <a:srgbClr val="FF66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Rectangle 57"/>
          <p:cNvSpPr/>
          <p:nvPr/>
        </p:nvSpPr>
        <p:spPr>
          <a:xfrm>
            <a:off x="9600959" y="4121134"/>
            <a:ext cx="2616596" cy="228600"/>
          </a:xfrm>
          <a:prstGeom prst="rect">
            <a:avLst/>
          </a:prstGeom>
        </p:spPr>
        <p:txBody>
          <a:bodyPr wrap="square">
            <a:spAutoFit/>
          </a:bodyPr>
          <a:lstStyle/>
          <a:p>
            <a:pPr rtl="0">
              <a:spcAft>
                <a:spcPts val="600"/>
              </a:spcAft>
            </a:pPr>
            <a:r>
              <a:rPr lang="en" sz="900" b="0" i="1" u="none" strike="noStrike">
                <a:latin typeface="Arial"/>
                <a:cs typeface="Arial"/>
              </a:rPr>
              <a:t>Gold, USD per ounce (market)</a:t>
            </a:r>
          </a:p>
        </p:txBody>
      </p:sp>
      <p:sp>
        <p:nvSpPr>
          <p:cNvPr id="87" name="Rectangle 86"/>
          <p:cNvSpPr/>
          <p:nvPr/>
        </p:nvSpPr>
        <p:spPr>
          <a:xfrm>
            <a:off x="7450250" y="4413520"/>
            <a:ext cx="144000" cy="72000"/>
          </a:xfrm>
          <a:prstGeom prst="rect">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8" name="Rectangle 87"/>
          <p:cNvSpPr/>
          <p:nvPr/>
        </p:nvSpPr>
        <p:spPr>
          <a:xfrm>
            <a:off x="7575962" y="4342672"/>
            <a:ext cx="2616596" cy="228600"/>
          </a:xfrm>
          <a:prstGeom prst="rect">
            <a:avLst/>
          </a:prstGeom>
        </p:spPr>
        <p:txBody>
          <a:bodyPr wrap="square">
            <a:spAutoFit/>
          </a:bodyPr>
          <a:lstStyle/>
          <a:p>
            <a:pPr rtl="0">
              <a:spcAft>
                <a:spcPts val="600"/>
              </a:spcAft>
            </a:pPr>
            <a:r>
              <a:rPr lang="en" sz="900" b="0" i="1" u="none" strike="noStrike">
                <a:latin typeface="Arial"/>
                <a:cs typeface="Arial"/>
              </a:rPr>
              <a:t>Silver, thousand ounces</a:t>
            </a:r>
          </a:p>
        </p:txBody>
      </p:sp>
      <p:cxnSp>
        <p:nvCxnSpPr>
          <p:cNvPr id="10" name="Straight Connector 9"/>
          <p:cNvCxnSpPr/>
          <p:nvPr/>
        </p:nvCxnSpPr>
        <p:spPr>
          <a:xfrm>
            <a:off x="6807346" y="1318591"/>
            <a:ext cx="1908000" cy="0"/>
          </a:xfrm>
          <a:prstGeom prst="line">
            <a:avLst/>
          </a:prstGeom>
          <a:ln w="635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85363" y="1298851"/>
            <a:ext cx="432000" cy="432000"/>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 name="Rectangle 91"/>
          <p:cNvSpPr/>
          <p:nvPr/>
        </p:nvSpPr>
        <p:spPr>
          <a:xfrm>
            <a:off x="4565310" y="1593243"/>
            <a:ext cx="1613510" cy="457200"/>
          </a:xfrm>
          <a:prstGeom prst="rect">
            <a:avLst/>
          </a:prstGeom>
        </p:spPr>
        <p:txBody>
          <a:bodyPr wrap="square">
            <a:spAutoFit/>
          </a:bodyPr>
          <a:lstStyle/>
          <a:p>
            <a:pPr rtl="0">
              <a:spcAft>
                <a:spcPts val="600"/>
              </a:spcAft>
            </a:pPr>
            <a:r>
              <a:rPr lang="en" sz="1200" b="1" i="0" u="none" strike="noStrike">
                <a:latin typeface="Arial"/>
                <a:cs typeface="Arial"/>
              </a:rPr>
              <a:t>Silver production</a:t>
            </a:r>
          </a:p>
        </p:txBody>
      </p:sp>
      <p:sp>
        <p:nvSpPr>
          <p:cNvPr id="94" name="Rectangle 93"/>
          <p:cNvSpPr/>
          <p:nvPr/>
        </p:nvSpPr>
        <p:spPr>
          <a:xfrm>
            <a:off x="4566920" y="2426781"/>
            <a:ext cx="1595247" cy="243840"/>
          </a:xfrm>
          <a:prstGeom prst="rect">
            <a:avLst/>
          </a:prstGeom>
        </p:spPr>
        <p:txBody>
          <a:bodyPr wrap="square">
            <a:spAutoFit/>
          </a:bodyPr>
          <a:lstStyle/>
          <a:p>
            <a:pPr rtl="0">
              <a:spcAft>
                <a:spcPct val="0"/>
              </a:spcAft>
            </a:pPr>
            <a:r>
              <a:rPr lang="en" sz="1000" b="0" i="1" u="none" strike="noStrike">
                <a:latin typeface="Arial"/>
                <a:cs typeface="Arial"/>
              </a:rPr>
              <a:t>thousand ounces</a:t>
            </a:r>
            <a:endParaRPr lang="ru-RU" sz="1000" i="1">
              <a:effectLst/>
              <a:latin typeface="Arial" panose="020B0604020202020204" pitchFamily="34" charset="0"/>
              <a:cs typeface="Arial" panose="020B0604020202020204" pitchFamily="34" charset="0"/>
            </a:endParaRPr>
          </a:p>
        </p:txBody>
      </p:sp>
      <p:sp>
        <p:nvSpPr>
          <p:cNvPr id="97" name="Oval 96"/>
          <p:cNvSpPr/>
          <p:nvPr/>
        </p:nvSpPr>
        <p:spPr>
          <a:xfrm>
            <a:off x="3325925" y="1293257"/>
            <a:ext cx="432000" cy="432000"/>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7" name="Rectangle 106"/>
          <p:cNvSpPr/>
          <p:nvPr/>
        </p:nvSpPr>
        <p:spPr>
          <a:xfrm>
            <a:off x="4585895" y="3144922"/>
            <a:ext cx="1750308" cy="274320"/>
          </a:xfrm>
          <a:prstGeom prst="rect">
            <a:avLst/>
          </a:prstGeom>
        </p:spPr>
        <p:txBody>
          <a:bodyPr wrap="square">
            <a:spAutoFit/>
          </a:bodyPr>
          <a:lstStyle/>
          <a:p>
            <a:pPr rtl="0">
              <a:spcAft>
                <a:spcPts val="600"/>
              </a:spcAft>
            </a:pPr>
            <a:r>
              <a:rPr lang="en" sz="1200" b="1" i="0" u="none" strike="noStrike">
                <a:latin typeface="Arial"/>
                <a:cs typeface="Arial"/>
              </a:rPr>
              <a:t>EBITDA</a:t>
            </a:r>
            <a:endParaRPr lang="ru-RU" sz="1200" b="1">
              <a:latin typeface="Arial" panose="020B0604020202020204" pitchFamily="34" charset="0"/>
              <a:cs typeface="Arial" panose="020B0604020202020204" pitchFamily="34" charset="0"/>
            </a:endParaRPr>
          </a:p>
        </p:txBody>
      </p:sp>
      <p:sp>
        <p:nvSpPr>
          <p:cNvPr id="108" name="Rectangle 107"/>
          <p:cNvSpPr/>
          <p:nvPr/>
        </p:nvSpPr>
        <p:spPr>
          <a:xfrm>
            <a:off x="4535828" y="3915993"/>
            <a:ext cx="1595247" cy="243840"/>
          </a:xfrm>
          <a:prstGeom prst="rect">
            <a:avLst/>
          </a:prstGeom>
        </p:spPr>
        <p:txBody>
          <a:bodyPr wrap="square">
            <a:spAutoFit/>
          </a:bodyPr>
          <a:lstStyle/>
          <a:p>
            <a:pPr rtl="0">
              <a:spcAft>
                <a:spcPct val="0"/>
              </a:spcAft>
            </a:pPr>
            <a:r>
              <a:rPr lang="en" sz="1000" b="0" i="1" u="none" strike="noStrike">
                <a:latin typeface="Arial"/>
                <a:cs typeface="Arial"/>
              </a:rPr>
              <a:t>KZT billion</a:t>
            </a:r>
            <a:endParaRPr lang="ru-RU" sz="1000" i="1">
              <a:effectLst/>
              <a:latin typeface="Arial" panose="020B0604020202020204" pitchFamily="34" charset="0"/>
              <a:cs typeface="Arial" panose="020B0604020202020204" pitchFamily="34" charset="0"/>
            </a:endParaRPr>
          </a:p>
        </p:txBody>
      </p:sp>
      <p:sp>
        <p:nvSpPr>
          <p:cNvPr id="121" name="Rectangle 120"/>
          <p:cNvSpPr/>
          <p:nvPr/>
        </p:nvSpPr>
        <p:spPr>
          <a:xfrm>
            <a:off x="4637858" y="4653232"/>
            <a:ext cx="1750308" cy="274320"/>
          </a:xfrm>
          <a:prstGeom prst="rect">
            <a:avLst/>
          </a:prstGeom>
        </p:spPr>
        <p:txBody>
          <a:bodyPr wrap="square">
            <a:spAutoFit/>
          </a:bodyPr>
          <a:lstStyle/>
          <a:p>
            <a:pPr rtl="0">
              <a:spcAft>
                <a:spcPts val="600"/>
              </a:spcAft>
            </a:pPr>
            <a:r>
              <a:rPr lang="en" sz="1200" b="1" i="0" u="none" strike="noStrike">
                <a:latin typeface="Arial"/>
                <a:cs typeface="Arial"/>
              </a:rPr>
              <a:t>Borrowings</a:t>
            </a:r>
          </a:p>
        </p:txBody>
      </p:sp>
      <p:sp>
        <p:nvSpPr>
          <p:cNvPr id="122" name="Rectangle 121"/>
          <p:cNvSpPr/>
          <p:nvPr/>
        </p:nvSpPr>
        <p:spPr>
          <a:xfrm>
            <a:off x="4585895" y="5444019"/>
            <a:ext cx="1566281" cy="243840"/>
          </a:xfrm>
          <a:prstGeom prst="rect">
            <a:avLst/>
          </a:prstGeom>
        </p:spPr>
        <p:txBody>
          <a:bodyPr wrap="square">
            <a:spAutoFit/>
          </a:bodyPr>
          <a:lstStyle/>
          <a:p>
            <a:pPr rtl="0">
              <a:spcAft>
                <a:spcPct val="0"/>
              </a:spcAft>
            </a:pPr>
            <a:r>
              <a:rPr lang="en" sz="1000" b="0" i="1" u="none" strike="noStrike">
                <a:latin typeface="Arial"/>
                <a:cs typeface="Arial"/>
              </a:rPr>
              <a:t>KZT billion</a:t>
            </a:r>
            <a:endParaRPr lang="ru-RU" sz="1000" i="1">
              <a:effectLst/>
              <a:latin typeface="Arial" panose="020B0604020202020204" pitchFamily="34" charset="0"/>
              <a:cs typeface="Arial" panose="020B0604020202020204" pitchFamily="34" charset="0"/>
            </a:endParaRPr>
          </a:p>
        </p:txBody>
      </p:sp>
      <p:sp>
        <p:nvSpPr>
          <p:cNvPr id="66" name="Rectangle 2"/>
          <p:cNvSpPr/>
          <p:nvPr/>
        </p:nvSpPr>
        <p:spPr>
          <a:xfrm>
            <a:off x="497838" y="240089"/>
            <a:ext cx="11287125" cy="365760"/>
          </a:xfrm>
          <a:prstGeom prst="rect">
            <a:avLst/>
          </a:prstGeom>
        </p:spPr>
        <p:txBody>
          <a:bodyPr wrap="square">
            <a:spAutoFit/>
          </a:bodyPr>
          <a:lstStyle/>
          <a:p>
            <a:pPr rtl="0">
              <a:spcAft>
                <a:spcPct val="0"/>
              </a:spcAft>
            </a:pPr>
            <a:r>
              <a:rPr lang="en" sz="1800" b="1" i="0" u="none" strike="noStrike">
                <a:solidFill>
                  <a:srgbClr val="BFBFBF"/>
                </a:solidFill>
                <a:latin typeface="Arial"/>
                <a:cs typeface="Arial"/>
              </a:rPr>
              <a:t>JSC NMC Tau-Ken Samruk</a:t>
            </a:r>
            <a:endParaRPr lang="ru-RU">
              <a:solidFill>
                <a:schemeClr val="bg1">
                  <a:lumMod val="75000"/>
                </a:schemeClr>
              </a:solidFill>
              <a:effectLst/>
              <a:latin typeface="Arial" panose="020B0604020202020204" pitchFamily="34" charset="0"/>
              <a:cs typeface="Arial" panose="020B0604020202020204" pitchFamily="34" charset="0"/>
            </a:endParaRPr>
          </a:p>
        </p:txBody>
      </p:sp>
      <p:sp>
        <p:nvSpPr>
          <p:cNvPr id="63" name="Rectangle 1"/>
          <p:cNvSpPr/>
          <p:nvPr/>
        </p:nvSpPr>
        <p:spPr>
          <a:xfrm>
            <a:off x="4648201" y="261431"/>
            <a:ext cx="7229474" cy="304800"/>
          </a:xfrm>
          <a:prstGeom prst="rect">
            <a:avLst/>
          </a:prstGeom>
        </p:spPr>
        <p:txBody>
          <a:bodyPr wrap="square">
            <a:spAutoFit/>
          </a:bodyPr>
          <a:lstStyle/>
          <a:p>
            <a:pPr algn="r" rtl="0">
              <a:spcAft>
                <a:spcPct val="0"/>
              </a:spcAft>
            </a:pPr>
            <a:r>
              <a:rPr lang="en" sz="1400" b="1" i="0" u="none" strike="noStrike">
                <a:latin typeface="Arial"/>
                <a:cs typeface="Arial"/>
              </a:rPr>
              <a:t>Results of the financial and economic activity for M6 2026</a:t>
            </a:r>
            <a:endParaRPr lang="ru-RU" sz="1400">
              <a:effectLst/>
              <a:latin typeface="Arial" panose="020B0604020202020204" pitchFamily="34" charset="0"/>
              <a:cs typeface="Arial" panose="020B0604020202020204" pitchFamily="34" charset="0"/>
            </a:endParaRPr>
          </a:p>
        </p:txBody>
      </p:sp>
      <p:sp>
        <p:nvSpPr>
          <p:cNvPr id="64" name="Rectangle 13"/>
          <p:cNvSpPr/>
          <p:nvPr/>
        </p:nvSpPr>
        <p:spPr>
          <a:xfrm flipH="1">
            <a:off x="1408328" y="1444882"/>
            <a:ext cx="1790045" cy="1256400"/>
          </a:xfrm>
          <a:prstGeom prst="rect">
            <a:avLst/>
          </a:prstGeom>
          <a:solidFill>
            <a:schemeClr val="bg2">
              <a:lumMod val="90000"/>
            </a:schemeClr>
          </a:solid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Rectangle 59"/>
          <p:cNvSpPr/>
          <p:nvPr/>
        </p:nvSpPr>
        <p:spPr>
          <a:xfrm>
            <a:off x="1778489" y="1603975"/>
            <a:ext cx="1526784" cy="457200"/>
          </a:xfrm>
          <a:prstGeom prst="rect">
            <a:avLst/>
          </a:prstGeom>
        </p:spPr>
        <p:txBody>
          <a:bodyPr wrap="square">
            <a:spAutoFit/>
          </a:bodyPr>
          <a:lstStyle/>
          <a:p>
            <a:pPr rtl="0">
              <a:spcAft>
                <a:spcPts val="600"/>
              </a:spcAft>
            </a:pPr>
            <a:r>
              <a:rPr lang="en" sz="1200" b="1" i="0" u="none" strike="noStrike">
                <a:latin typeface="Arial"/>
                <a:cs typeface="Arial"/>
              </a:rPr>
              <a:t>Gold production</a:t>
            </a:r>
          </a:p>
        </p:txBody>
      </p:sp>
      <p:sp>
        <p:nvSpPr>
          <p:cNvPr id="70" name="Rectangle 90"/>
          <p:cNvSpPr/>
          <p:nvPr/>
        </p:nvSpPr>
        <p:spPr>
          <a:xfrm>
            <a:off x="1764920" y="2409555"/>
            <a:ext cx="1227931" cy="396240"/>
          </a:xfrm>
          <a:prstGeom prst="rect">
            <a:avLst/>
          </a:prstGeom>
        </p:spPr>
        <p:txBody>
          <a:bodyPr wrap="square">
            <a:spAutoFit/>
          </a:bodyPr>
          <a:lstStyle/>
          <a:p>
            <a:pPr rtl="0">
              <a:spcAft>
                <a:spcPct val="0"/>
              </a:spcAft>
            </a:pPr>
            <a:r>
              <a:rPr lang="en" sz="1000" b="0" i="1" u="none" strike="noStrike">
                <a:latin typeface="Arial"/>
                <a:cs typeface="Arial"/>
              </a:rPr>
              <a:t>thousand ounces</a:t>
            </a:r>
            <a:endParaRPr lang="ru-RU" sz="1000" i="1">
              <a:effectLst/>
              <a:latin typeface="Arial" panose="020B0604020202020204" pitchFamily="34" charset="0"/>
              <a:cs typeface="Arial" panose="020B0604020202020204" pitchFamily="34" charset="0"/>
            </a:endParaRPr>
          </a:p>
        </p:txBody>
      </p:sp>
      <p:sp>
        <p:nvSpPr>
          <p:cNvPr id="72" name="Pentagon 14"/>
          <p:cNvSpPr/>
          <p:nvPr/>
        </p:nvSpPr>
        <p:spPr>
          <a:xfrm>
            <a:off x="756920" y="1449681"/>
            <a:ext cx="1008000" cy="1251602"/>
          </a:xfrm>
          <a:prstGeom prst="homePlate">
            <a:avLst>
              <a:gd name="adj" fmla="val 2731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3" name="Rectangle 60"/>
          <p:cNvSpPr/>
          <p:nvPr/>
        </p:nvSpPr>
        <p:spPr>
          <a:xfrm>
            <a:off x="746747" y="1595784"/>
            <a:ext cx="1033748" cy="746760"/>
          </a:xfrm>
          <a:prstGeom prst="rect">
            <a:avLst/>
          </a:prstGeom>
        </p:spPr>
        <p:txBody>
          <a:bodyPr wrap="square">
            <a:spAutoFit/>
          </a:bodyPr>
          <a:lstStyle/>
          <a:p>
            <a:pPr algn="ctr" rtl="0"/>
            <a:r>
              <a:rPr lang="en" sz="1100" b="0" i="0" u="none" strike="noStrike">
                <a:latin typeface="Arial"/>
                <a:cs typeface="Arial"/>
              </a:rPr>
              <a:t>A26</a:t>
            </a:r>
            <a:r>
              <a:rPr lang="en" sz="1100" b="1" i="0" u="none" strike="noStrike">
                <a:latin typeface="Arial"/>
                <a:cs typeface="Arial"/>
              </a:rPr>
              <a:t> 877</a:t>
            </a:r>
          </a:p>
          <a:p>
            <a:pPr algn="ctr"/>
            <a:endParaRPr lang="ru-RU" sz="1100" b="1">
              <a:latin typeface="Arial" panose="020B0604020202020204" pitchFamily="34" charset="0"/>
              <a:cs typeface="Arial" panose="020B0604020202020204" pitchFamily="34" charset="0"/>
            </a:endParaRPr>
          </a:p>
          <a:p>
            <a:pPr algn="ctr"/>
            <a:endParaRPr lang="ru-RU" sz="1000" b="1" i="1">
              <a:solidFill>
                <a:srgbClr val="00B050"/>
              </a:solidFill>
              <a:latin typeface="Arial" panose="020B0604020202020204" pitchFamily="34" charset="0"/>
              <a:cs typeface="Arial" panose="020B0604020202020204" pitchFamily="34" charset="0"/>
            </a:endParaRPr>
          </a:p>
          <a:p>
            <a:pPr algn="ctr" rtl="0"/>
            <a:r>
              <a:rPr lang="en" sz="1100" b="0" i="0" u="none" strike="noStrike">
                <a:latin typeface="Arial"/>
                <a:cs typeface="Arial"/>
              </a:rPr>
              <a:t>P26</a:t>
            </a:r>
            <a:r>
              <a:rPr lang="en" sz="1100" b="1" i="0" u="none" strike="noStrike">
                <a:latin typeface="Arial"/>
                <a:cs typeface="Arial"/>
              </a:rPr>
              <a:t> 792</a:t>
            </a:r>
          </a:p>
        </p:txBody>
      </p:sp>
      <p:sp>
        <p:nvSpPr>
          <p:cNvPr id="74" name="Oval 5"/>
          <p:cNvSpPr/>
          <p:nvPr/>
        </p:nvSpPr>
        <p:spPr>
          <a:xfrm>
            <a:off x="577503" y="1296232"/>
            <a:ext cx="432000" cy="432000"/>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6" name="Rectangle 47"/>
          <p:cNvSpPr/>
          <p:nvPr/>
        </p:nvSpPr>
        <p:spPr>
          <a:xfrm>
            <a:off x="551180" y="1394010"/>
            <a:ext cx="416560" cy="213360"/>
          </a:xfrm>
          <a:prstGeom prst="rect">
            <a:avLst/>
          </a:prstGeom>
        </p:spPr>
        <p:txBody>
          <a:bodyPr wrap="square" lIns="0" tIns="0" rIns="0" bIns="0">
            <a:spAutoFit/>
          </a:bodyPr>
          <a:lstStyle/>
          <a:p>
            <a:pPr marL="85725" algn="ctr" rtl="0">
              <a:spcAft>
                <a:spcPts val="600"/>
              </a:spcAft>
            </a:pPr>
            <a:r>
              <a:rPr lang="en" sz="1400" b="1" i="0" u="none" strike="noStrike">
                <a:latin typeface="Arial"/>
                <a:cs typeface="Arial"/>
              </a:rPr>
              <a:t>Au</a:t>
            </a:r>
            <a:endParaRPr lang="ru-RU" sz="1050" i="1">
              <a:effectLst/>
              <a:latin typeface="Arial" panose="020B0604020202020204" pitchFamily="34" charset="0"/>
              <a:cs typeface="Arial" panose="020B0604020202020204" pitchFamily="34" charset="0"/>
            </a:endParaRPr>
          </a:p>
        </p:txBody>
      </p:sp>
      <p:sp>
        <p:nvSpPr>
          <p:cNvPr id="79" name="Pentagon 94"/>
          <p:cNvSpPr/>
          <p:nvPr/>
        </p:nvSpPr>
        <p:spPr>
          <a:xfrm>
            <a:off x="3561884" y="1442763"/>
            <a:ext cx="1147149" cy="1255005"/>
          </a:xfrm>
          <a:prstGeom prst="homePlate">
            <a:avLst>
              <a:gd name="adj" fmla="val 2731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2" name="Oval 96"/>
          <p:cNvSpPr/>
          <p:nvPr/>
        </p:nvSpPr>
        <p:spPr>
          <a:xfrm>
            <a:off x="3317489" y="1293257"/>
            <a:ext cx="432000" cy="432000"/>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83" name="Rectangle 97"/>
          <p:cNvSpPr/>
          <p:nvPr/>
        </p:nvSpPr>
        <p:spPr>
          <a:xfrm>
            <a:off x="3291742" y="1388416"/>
            <a:ext cx="416560" cy="213360"/>
          </a:xfrm>
          <a:prstGeom prst="rect">
            <a:avLst/>
          </a:prstGeom>
        </p:spPr>
        <p:txBody>
          <a:bodyPr wrap="square" lIns="0" tIns="0" rIns="0" bIns="0">
            <a:spAutoFit/>
          </a:bodyPr>
          <a:lstStyle/>
          <a:p>
            <a:pPr marL="85725" algn="ctr" rtl="0">
              <a:spcAft>
                <a:spcPts val="600"/>
              </a:spcAft>
            </a:pPr>
            <a:r>
              <a:rPr lang="en" sz="1400" b="1" i="0" u="none" strike="noStrike">
                <a:latin typeface="Arial"/>
                <a:cs typeface="Arial"/>
              </a:rPr>
              <a:t>Ag</a:t>
            </a:r>
            <a:endParaRPr lang="ru-RU" sz="1050" i="1">
              <a:effectLst/>
              <a:latin typeface="Arial" panose="020B0604020202020204" pitchFamily="34" charset="0"/>
              <a:cs typeface="Arial" panose="020B0604020202020204" pitchFamily="34" charset="0"/>
            </a:endParaRPr>
          </a:p>
        </p:txBody>
      </p:sp>
      <p:sp>
        <p:nvSpPr>
          <p:cNvPr id="84" name="Rectangle 98"/>
          <p:cNvSpPr/>
          <p:nvPr/>
        </p:nvSpPr>
        <p:spPr>
          <a:xfrm flipH="1">
            <a:off x="1285002" y="2981546"/>
            <a:ext cx="1926000" cy="1256400"/>
          </a:xfrm>
          <a:prstGeom prst="rect">
            <a:avLst/>
          </a:prstGeom>
          <a:solidFill>
            <a:schemeClr val="bg2">
              <a:lumMod val="90000"/>
            </a:schemeClr>
          </a:solid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5" name="Rectangle 99"/>
          <p:cNvSpPr/>
          <p:nvPr/>
        </p:nvSpPr>
        <p:spPr>
          <a:xfrm>
            <a:off x="1780495" y="3140933"/>
            <a:ext cx="1141806" cy="274320"/>
          </a:xfrm>
          <a:prstGeom prst="rect">
            <a:avLst/>
          </a:prstGeom>
        </p:spPr>
        <p:txBody>
          <a:bodyPr wrap="square">
            <a:spAutoFit/>
          </a:bodyPr>
          <a:lstStyle/>
          <a:p>
            <a:pPr rtl="0">
              <a:spcAft>
                <a:spcPts val="600"/>
              </a:spcAft>
            </a:pPr>
            <a:r>
              <a:rPr lang="en" sz="1200" b="1" i="0" u="none" strike="noStrike">
                <a:latin typeface="Arial"/>
                <a:cs typeface="Arial"/>
              </a:rPr>
              <a:t>Revenue</a:t>
            </a:r>
          </a:p>
        </p:txBody>
      </p:sp>
      <p:sp>
        <p:nvSpPr>
          <p:cNvPr id="86" name="Rectangle 100"/>
          <p:cNvSpPr/>
          <p:nvPr/>
        </p:nvSpPr>
        <p:spPr>
          <a:xfrm>
            <a:off x="1767780" y="3911978"/>
            <a:ext cx="1595247" cy="243840"/>
          </a:xfrm>
          <a:prstGeom prst="rect">
            <a:avLst/>
          </a:prstGeom>
        </p:spPr>
        <p:txBody>
          <a:bodyPr wrap="square">
            <a:spAutoFit/>
          </a:bodyPr>
          <a:lstStyle/>
          <a:p>
            <a:pPr rtl="0">
              <a:spcAft>
                <a:spcPct val="0"/>
              </a:spcAft>
            </a:pPr>
            <a:r>
              <a:rPr lang="en" sz="1000" b="0" i="1" u="none" strike="noStrike">
                <a:latin typeface="Arial"/>
                <a:cs typeface="Arial"/>
              </a:rPr>
              <a:t>KZT billion</a:t>
            </a:r>
            <a:endParaRPr lang="ru-RU" sz="1000" i="1">
              <a:effectLst/>
              <a:latin typeface="Arial" panose="020B0604020202020204" pitchFamily="34" charset="0"/>
              <a:cs typeface="Arial" panose="020B0604020202020204" pitchFamily="34" charset="0"/>
            </a:endParaRPr>
          </a:p>
        </p:txBody>
      </p:sp>
      <p:sp>
        <p:nvSpPr>
          <p:cNvPr id="89" name="Pentagon 101"/>
          <p:cNvSpPr/>
          <p:nvPr/>
        </p:nvSpPr>
        <p:spPr>
          <a:xfrm>
            <a:off x="810889" y="2974589"/>
            <a:ext cx="1008000" cy="1255005"/>
          </a:xfrm>
          <a:prstGeom prst="homePlate">
            <a:avLst>
              <a:gd name="adj" fmla="val 2731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93" name="Oval 103"/>
          <p:cNvSpPr/>
          <p:nvPr/>
        </p:nvSpPr>
        <p:spPr>
          <a:xfrm>
            <a:off x="597991" y="2830718"/>
            <a:ext cx="432000" cy="432000"/>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2" name="Pentagon 108"/>
          <p:cNvSpPr/>
          <p:nvPr/>
        </p:nvSpPr>
        <p:spPr>
          <a:xfrm>
            <a:off x="3497800" y="2987083"/>
            <a:ext cx="1008000" cy="1255005"/>
          </a:xfrm>
          <a:prstGeom prst="homePlate">
            <a:avLst>
              <a:gd name="adj" fmla="val 2731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6" name="Oval 110"/>
          <p:cNvSpPr/>
          <p:nvPr/>
        </p:nvSpPr>
        <p:spPr>
          <a:xfrm>
            <a:off x="3326243" y="2839031"/>
            <a:ext cx="432000" cy="432000"/>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7" name="Graphic 12" descr="Bar graph with upward trend">
            <a:extLst>
              <a:ext uri="{FF2B5EF4-FFF2-40B4-BE49-F238E27FC236}">
                <a16:creationId xmlns:a16="http://schemas.microsoft.com/office/drawing/2014/main" id="{46645A48-07FE-400C-AC8C-23B2B0420C4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75439" y="2904408"/>
            <a:ext cx="324000" cy="324000"/>
          </a:xfrm>
          <a:prstGeom prst="rect">
            <a:avLst/>
          </a:prstGeom>
        </p:spPr>
      </p:pic>
      <p:sp>
        <p:nvSpPr>
          <p:cNvPr id="128" name="Rectangle 112"/>
          <p:cNvSpPr/>
          <p:nvPr/>
        </p:nvSpPr>
        <p:spPr>
          <a:xfrm flipH="1">
            <a:off x="1257173" y="4494134"/>
            <a:ext cx="1926000" cy="1256400"/>
          </a:xfrm>
          <a:prstGeom prst="rect">
            <a:avLst/>
          </a:prstGeom>
          <a:solidFill>
            <a:schemeClr val="bg2">
              <a:lumMod val="90000"/>
            </a:schemeClr>
          </a:solid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9" name="Rectangle 113"/>
          <p:cNvSpPr/>
          <p:nvPr/>
        </p:nvSpPr>
        <p:spPr>
          <a:xfrm>
            <a:off x="1764920" y="4685774"/>
            <a:ext cx="1750308" cy="274320"/>
          </a:xfrm>
          <a:prstGeom prst="rect">
            <a:avLst/>
          </a:prstGeom>
        </p:spPr>
        <p:txBody>
          <a:bodyPr wrap="square">
            <a:spAutoFit/>
          </a:bodyPr>
          <a:lstStyle/>
          <a:p>
            <a:pPr rtl="0">
              <a:spcAft>
                <a:spcPts val="600"/>
              </a:spcAft>
            </a:pPr>
            <a:r>
              <a:rPr lang="en" sz="1200" b="1" i="0" u="none" strike="noStrike">
                <a:latin typeface="Arial"/>
                <a:cs typeface="Arial"/>
              </a:rPr>
              <a:t>CAPEX</a:t>
            </a:r>
            <a:endParaRPr lang="ru-RU" sz="1200" b="1">
              <a:latin typeface="Arial" panose="020B0604020202020204" pitchFamily="34" charset="0"/>
              <a:cs typeface="Arial" panose="020B0604020202020204" pitchFamily="34" charset="0"/>
            </a:endParaRPr>
          </a:p>
        </p:txBody>
      </p:sp>
      <p:sp>
        <p:nvSpPr>
          <p:cNvPr id="130" name="Rectangle 114"/>
          <p:cNvSpPr/>
          <p:nvPr/>
        </p:nvSpPr>
        <p:spPr>
          <a:xfrm>
            <a:off x="1760928" y="5444020"/>
            <a:ext cx="1595247" cy="243840"/>
          </a:xfrm>
          <a:prstGeom prst="rect">
            <a:avLst/>
          </a:prstGeom>
        </p:spPr>
        <p:txBody>
          <a:bodyPr wrap="square">
            <a:spAutoFit/>
          </a:bodyPr>
          <a:lstStyle/>
          <a:p>
            <a:pPr rtl="0">
              <a:spcAft>
                <a:spcPct val="0"/>
              </a:spcAft>
            </a:pPr>
            <a:r>
              <a:rPr lang="en" sz="1000" b="0" i="1" u="none" strike="noStrike">
                <a:latin typeface="Arial"/>
                <a:cs typeface="Arial"/>
              </a:rPr>
              <a:t>KZT billion</a:t>
            </a:r>
            <a:endParaRPr lang="ru-RU" sz="1000" i="1">
              <a:effectLst/>
              <a:latin typeface="Arial" panose="020B0604020202020204" pitchFamily="34" charset="0"/>
              <a:cs typeface="Arial" panose="020B0604020202020204" pitchFamily="34" charset="0"/>
            </a:endParaRPr>
          </a:p>
        </p:txBody>
      </p:sp>
      <p:sp>
        <p:nvSpPr>
          <p:cNvPr id="131" name="Pentagon 115"/>
          <p:cNvSpPr/>
          <p:nvPr/>
        </p:nvSpPr>
        <p:spPr>
          <a:xfrm>
            <a:off x="741719" y="4494134"/>
            <a:ext cx="1008000" cy="1256400"/>
          </a:xfrm>
          <a:prstGeom prst="homePlate">
            <a:avLst>
              <a:gd name="adj" fmla="val 2731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3" name="Oval 117"/>
          <p:cNvSpPr/>
          <p:nvPr/>
        </p:nvSpPr>
        <p:spPr>
          <a:xfrm>
            <a:off x="570162" y="4343307"/>
            <a:ext cx="432000" cy="432000"/>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4" name="Graphic 10" descr="Excavator">
            <a:extLst>
              <a:ext uri="{FF2B5EF4-FFF2-40B4-BE49-F238E27FC236}">
                <a16:creationId xmlns:a16="http://schemas.microsoft.com/office/drawing/2014/main" id="{AD602F20-26B3-4ED0-AB19-3A685CB88A3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9524" y="4373298"/>
            <a:ext cx="360000" cy="360000"/>
          </a:xfrm>
          <a:prstGeom prst="rect">
            <a:avLst/>
          </a:prstGeom>
        </p:spPr>
      </p:pic>
      <p:sp>
        <p:nvSpPr>
          <p:cNvPr id="136" name="Pentagon 122"/>
          <p:cNvSpPr/>
          <p:nvPr/>
        </p:nvSpPr>
        <p:spPr>
          <a:xfrm>
            <a:off x="3486073" y="4490896"/>
            <a:ext cx="1008000" cy="1255005"/>
          </a:xfrm>
          <a:prstGeom prst="homePlate">
            <a:avLst>
              <a:gd name="adj" fmla="val 2731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0"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8703" y="2885198"/>
            <a:ext cx="340327" cy="340327"/>
          </a:xfrm>
          <a:prstGeom prst="rect">
            <a:avLst/>
          </a:prstGeom>
        </p:spPr>
      </p:pic>
      <p:sp>
        <p:nvSpPr>
          <p:cNvPr id="141" name="Rectangle 54"/>
          <p:cNvSpPr/>
          <p:nvPr/>
        </p:nvSpPr>
        <p:spPr>
          <a:xfrm>
            <a:off x="6257780" y="4624888"/>
            <a:ext cx="5522648" cy="998760"/>
          </a:xfrm>
          <a:prstGeom prst="rect">
            <a:avLst/>
          </a:prstGeom>
          <a:noFill/>
          <a:ln w="57150">
            <a:noFill/>
          </a:ln>
        </p:spPr>
        <p:txBody>
          <a:bodyPr wrap="square" lIns="126000" tIns="126000" rIns="126000" bIns="126000">
            <a:spAutoFit/>
          </a:bodyPr>
          <a:lstStyle/>
          <a:p>
            <a:pPr marL="228600" indent="-228600" algn="just" rtl="0">
              <a:spcAft>
                <a:spcPts val="600"/>
              </a:spcAft>
              <a:buFont typeface="+mj-lt"/>
              <a:buAutoNum type="arabicPeriod"/>
            </a:pPr>
            <a:r>
              <a:rPr lang="en" sz="1100" b="0" i="0" u="none" strike="noStrike" dirty="0">
                <a:latin typeface="Arial"/>
                <a:cs typeface="Arial"/>
              </a:rPr>
              <a:t>The production of refined gold includes the processing of purchased (468 thousand ounces) and tolling (409 thousand ounces) raw materials. </a:t>
            </a:r>
          </a:p>
          <a:p>
            <a:pPr marL="228600" indent="-228600" algn="just" rtl="0">
              <a:spcAft>
                <a:spcPts val="600"/>
              </a:spcAft>
              <a:buFont typeface="+mj-lt"/>
              <a:buAutoNum type="arabicPeriod"/>
            </a:pPr>
            <a:r>
              <a:rPr lang="en" sz="1100" b="0" i="0" u="none" strike="noStrike" dirty="0">
                <a:latin typeface="Arial"/>
                <a:cs typeface="Arial"/>
              </a:rPr>
              <a:t>The silver production is an associated activity. </a:t>
            </a:r>
          </a:p>
        </p:txBody>
      </p:sp>
      <p:graphicFrame>
        <p:nvGraphicFramePr>
          <p:cNvPr id="65" name="Chart 4">
            <a:extLst>
              <a:ext uri="{FF2B5EF4-FFF2-40B4-BE49-F238E27FC236}">
                <a16:creationId xmlns:a16="http://schemas.microsoft.com/office/drawing/2014/main" id="{00000000-0008-0000-0000-000005000000}"/>
              </a:ext>
            </a:extLst>
          </p:cNvPr>
          <p:cNvGraphicFramePr/>
          <p:nvPr>
            <p:extLst>
              <p:ext uri="{D42A27DB-BD31-4B8C-83A1-F6EECF244321}">
                <p14:modId xmlns:p14="http://schemas.microsoft.com/office/powerpoint/2010/main" val="2727073966"/>
              </p:ext>
            </p:extLst>
          </p:nvPr>
        </p:nvGraphicFramePr>
        <p:xfrm>
          <a:off x="6036976" y="1446382"/>
          <a:ext cx="5618261" cy="1389774"/>
        </p:xfrm>
        <a:graphic>
          <a:graphicData uri="http://schemas.openxmlformats.org/drawingml/2006/chart">
            <c:chart xmlns:c="http://schemas.openxmlformats.org/drawingml/2006/chart" xmlns:r="http://schemas.openxmlformats.org/officeDocument/2006/relationships" r:id="rId9"/>
          </a:graphicData>
        </a:graphic>
      </p:graphicFrame>
      <mc:AlternateContent xmlns:mc="http://schemas.openxmlformats.org/markup-compatibility/2006" xmlns:a14="http://schemas.microsoft.com/office/drawing/2010/main">
        <mc:Choice Requires="a14">
          <p:sp>
            <p:nvSpPr>
              <p:cNvPr id="71" name="Oval 124">
                <a:extLst>
                  <a:ext uri="{FF2B5EF4-FFF2-40B4-BE49-F238E27FC236}">
                    <a16:creationId xmlns:a16="http://schemas.microsoft.com/office/drawing/2014/main" id="{06B068F2-1DB2-48B6-A62F-E7B68BE9EFA8}"/>
                  </a:ext>
                </a:extLst>
              </p:cNvPr>
              <p:cNvSpPr/>
              <p:nvPr/>
            </p:nvSpPr>
            <p:spPr>
              <a:xfrm>
                <a:off x="3325925" y="4342147"/>
                <a:ext cx="407171" cy="391151"/>
              </a:xfrm>
              <a:prstGeom prst="ellipse">
                <a:avLst/>
              </a:prstGeom>
              <a:solidFill>
                <a:srgbClr val="F9E3A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ru-RU" i="1" smtClean="0">
                          <a:solidFill>
                            <a:schemeClr val="tx1"/>
                          </a:solidFill>
                          <a:latin typeface="Cambria Math" panose="02040503050406030204" pitchFamily="18" charset="0"/>
                        </a:rPr>
                        <m:t>₸</m:t>
                      </m:r>
                    </m:oMath>
                  </m:oMathPara>
                </a14:m>
                <a:endParaRPr lang="ru-RU">
                  <a:solidFill>
                    <a:schemeClr val="tx1"/>
                  </a:solidFill>
                </a:endParaRPr>
              </a:p>
            </p:txBody>
          </p:sp>
        </mc:Choice>
        <mc:Fallback xmlns="" xmlns:m="http://schemas.openxmlformats.org/officeDocument/2006/math" xmlns:w="http://schemas.openxmlformats.org/wordprocessingml/2006/main" xmlns:wp="http://schemas.openxmlformats.org/drawingml/2006/wordprocessingDrawing" xmlns:p14="http://schemas.microsoft.com/office/powerpoint/2010/main" xmlns:p15="http://schemas.microsoft.com/office/powerpoint/2012/main" xmlns:p159="http://schemas.microsoft.com/office/powerpoint/2015/09/main">
          <p:sp>
            <p:nvSpPr>
              <p:cNvPr id="71" name="Oval 124">
                <a:extLst>
                  <a:ext uri="{FF2B5EF4-FFF2-40B4-BE49-F238E27FC236}">
                    <a16:creationId xmlns:a16="http://schemas.microsoft.com/office/drawing/2014/main" id="{06B068F2-1DB2-48B6-A62F-E7B68BE9EFA8}"/>
                  </a:ext>
                </a:extLst>
              </p:cNvPr>
              <p:cNvSpPr>
                <a:spLocks noRot="1" noChangeAspect="1" noMove="1" noResize="1" noEditPoints="1" noAdjustHandles="1" noChangeArrowheads="1" noChangeShapeType="1" noTextEdit="1"/>
              </p:cNvSpPr>
              <p:nvPr/>
            </p:nvSpPr>
            <p:spPr>
              <a:xfrm>
                <a:off x="3325925" y="4342147"/>
                <a:ext cx="407171" cy="391151"/>
              </a:xfrm>
              <a:prstGeom prst="ellipse">
                <a:avLst/>
              </a:prstGeom>
              <a:blipFill>
                <a:blip r:embed="rId10"/>
                <a:stretch>
                  <a:fillRect/>
                </a:stretch>
              </a:blipFill>
              <a:ln w="6350">
                <a:solidFill>
                  <a:schemeClr val="tx1"/>
                </a:solidFill>
              </a:ln>
              <a:effectLst>
                <a:outerShdw blurRad="50800" dist="38100" dir="2700000" algn="tl" rotWithShape="0">
                  <a:prstClr val="black">
                    <a:alpha val="40000"/>
                  </a:prstClr>
                </a:outerShdw>
              </a:effectLst>
            </p:spPr>
            <p:txBody>
              <a:bodyPr/>
              <a:lstStyle/>
              <a:p>
                <a:r>
                  <a:rPr lang="ru-RU">
                    <a:noFill/>
                  </a:rPr>
                  <a:t> </a:t>
                </a:r>
              </a:p>
            </p:txBody>
          </p:sp>
        </mc:Fallback>
      </mc:AlternateContent>
      <p:sp>
        <p:nvSpPr>
          <p:cNvPr id="62" name="Rectangle 80">
            <a:extLst>
              <a:ext uri="{FF2B5EF4-FFF2-40B4-BE49-F238E27FC236}">
                <a16:creationId xmlns:a16="http://schemas.microsoft.com/office/drawing/2014/main" id="{7FDFE93A-D5DB-42E4-9924-D052EB276B68}"/>
              </a:ext>
            </a:extLst>
          </p:cNvPr>
          <p:cNvSpPr/>
          <p:nvPr/>
        </p:nvSpPr>
        <p:spPr>
          <a:xfrm>
            <a:off x="865827" y="6464955"/>
            <a:ext cx="10221160" cy="230832"/>
          </a:xfrm>
          <a:prstGeom prst="rect">
            <a:avLst/>
          </a:prstGeom>
        </p:spPr>
        <p:txBody>
          <a:bodyPr wrap="square">
            <a:no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spcAft>
                <a:spcPts val="600"/>
              </a:spcAft>
            </a:pPr>
            <a:r>
              <a:rPr lang="en" sz="900" b="0" i="1" u="none" strike="noStrike">
                <a:latin typeface="Arial"/>
                <a:cs typeface="Arial"/>
              </a:rPr>
              <a:t>*A – Actual, P – Plan</a:t>
            </a:r>
          </a:p>
        </p:txBody>
      </p:sp>
      <p:sp>
        <p:nvSpPr>
          <p:cNvPr id="75" name="Rectangle 60">
            <a:extLst>
              <a:ext uri="{FF2B5EF4-FFF2-40B4-BE49-F238E27FC236}">
                <a16:creationId xmlns:a16="http://schemas.microsoft.com/office/drawing/2014/main" id="{B57C7102-87E2-48C0-9A91-F320402BBF89}"/>
              </a:ext>
            </a:extLst>
          </p:cNvPr>
          <p:cNvSpPr/>
          <p:nvPr/>
        </p:nvSpPr>
        <p:spPr>
          <a:xfrm>
            <a:off x="798794" y="3156646"/>
            <a:ext cx="1033748" cy="746760"/>
          </a:xfrm>
          <a:prstGeom prst="rect">
            <a:avLst/>
          </a:prstGeom>
        </p:spPr>
        <p:txBody>
          <a:bodyPr wrap="square">
            <a:spAutoFit/>
          </a:bodyPr>
          <a:lstStyle/>
          <a:p>
            <a:pPr algn="ctr" rtl="0"/>
            <a:r>
              <a:rPr lang="en" sz="1100" b="0" i="0" u="none" strike="noStrike">
                <a:latin typeface="Arial"/>
                <a:cs typeface="Arial"/>
              </a:rPr>
              <a:t>A26</a:t>
            </a:r>
            <a:r>
              <a:rPr lang="en" sz="1100" b="1" i="0" u="none" strike="noStrike">
                <a:latin typeface="Arial"/>
                <a:cs typeface="Arial"/>
              </a:rPr>
              <a:t> 1 070</a:t>
            </a:r>
          </a:p>
          <a:p>
            <a:pPr algn="ctr"/>
            <a:endParaRPr lang="ru-RU" sz="1100" b="1">
              <a:latin typeface="Arial" panose="020B0604020202020204" pitchFamily="34" charset="0"/>
              <a:cs typeface="Arial" panose="020B0604020202020204" pitchFamily="34" charset="0"/>
            </a:endParaRPr>
          </a:p>
          <a:p>
            <a:pPr algn="ctr"/>
            <a:endParaRPr lang="ru-RU" sz="1000" b="1" i="1">
              <a:solidFill>
                <a:srgbClr val="00B050"/>
              </a:solidFill>
              <a:latin typeface="Arial" panose="020B0604020202020204" pitchFamily="34" charset="0"/>
              <a:cs typeface="Arial" panose="020B0604020202020204" pitchFamily="34" charset="0"/>
            </a:endParaRPr>
          </a:p>
          <a:p>
            <a:pPr algn="ctr" rtl="0"/>
            <a:r>
              <a:rPr lang="en" sz="1100" b="0" i="0" u="none" strike="noStrike">
                <a:latin typeface="Arial"/>
                <a:cs typeface="Arial"/>
              </a:rPr>
              <a:t>P26</a:t>
            </a:r>
            <a:r>
              <a:rPr lang="en" sz="1100" b="1" i="0" u="none" strike="noStrike">
                <a:latin typeface="Arial"/>
                <a:cs typeface="Arial"/>
              </a:rPr>
              <a:t> 849</a:t>
            </a:r>
          </a:p>
        </p:txBody>
      </p:sp>
      <p:sp>
        <p:nvSpPr>
          <p:cNvPr id="77" name="Rectangle 60">
            <a:extLst>
              <a:ext uri="{FF2B5EF4-FFF2-40B4-BE49-F238E27FC236}">
                <a16:creationId xmlns:a16="http://schemas.microsoft.com/office/drawing/2014/main" id="{B11CA697-1385-4D14-B7D6-FCAD330AED1E}"/>
              </a:ext>
            </a:extLst>
          </p:cNvPr>
          <p:cNvSpPr/>
          <p:nvPr/>
        </p:nvSpPr>
        <p:spPr>
          <a:xfrm>
            <a:off x="3603986" y="1602335"/>
            <a:ext cx="1033748" cy="746760"/>
          </a:xfrm>
          <a:prstGeom prst="rect">
            <a:avLst/>
          </a:prstGeom>
        </p:spPr>
        <p:txBody>
          <a:bodyPr wrap="square">
            <a:spAutoFit/>
          </a:bodyPr>
          <a:lstStyle/>
          <a:p>
            <a:pPr algn="ctr" rtl="0"/>
            <a:r>
              <a:rPr lang="en" sz="1100" b="0" i="0" u="none" strike="noStrike">
                <a:latin typeface="Arial"/>
                <a:cs typeface="Arial"/>
              </a:rPr>
              <a:t>A26</a:t>
            </a:r>
            <a:r>
              <a:rPr lang="en" sz="1100" b="1" i="0" u="none" strike="noStrike">
                <a:latin typeface="Arial"/>
                <a:cs typeface="Arial"/>
              </a:rPr>
              <a:t> 3.3</a:t>
            </a:r>
          </a:p>
          <a:p>
            <a:pPr algn="ctr"/>
            <a:endParaRPr lang="ru-RU" sz="1100" b="1">
              <a:latin typeface="Arial" panose="020B0604020202020204" pitchFamily="34" charset="0"/>
              <a:cs typeface="Arial" panose="020B0604020202020204" pitchFamily="34" charset="0"/>
            </a:endParaRPr>
          </a:p>
          <a:p>
            <a:pPr algn="ctr"/>
            <a:endParaRPr lang="ru-RU" sz="1000" b="1" i="1">
              <a:solidFill>
                <a:srgbClr val="00B050"/>
              </a:solidFill>
              <a:latin typeface="Arial" panose="020B0604020202020204" pitchFamily="34" charset="0"/>
              <a:cs typeface="Arial" panose="020B0604020202020204" pitchFamily="34" charset="0"/>
            </a:endParaRPr>
          </a:p>
          <a:p>
            <a:pPr algn="ctr" rtl="0"/>
            <a:r>
              <a:rPr lang="en" sz="1100" b="0" i="0" u="none" strike="noStrike">
                <a:latin typeface="Arial"/>
                <a:cs typeface="Arial"/>
              </a:rPr>
              <a:t>P26</a:t>
            </a:r>
            <a:r>
              <a:rPr lang="en" sz="1100" b="1" i="0" u="none" strike="noStrike">
                <a:latin typeface="Arial"/>
                <a:cs typeface="Arial"/>
              </a:rPr>
              <a:t> 0</a:t>
            </a:r>
          </a:p>
        </p:txBody>
      </p:sp>
      <p:sp>
        <p:nvSpPr>
          <p:cNvPr id="81" name="Rectangle 60">
            <a:extLst>
              <a:ext uri="{FF2B5EF4-FFF2-40B4-BE49-F238E27FC236}">
                <a16:creationId xmlns:a16="http://schemas.microsoft.com/office/drawing/2014/main" id="{F99795CF-332E-47B7-84B9-735C6FD2884F}"/>
              </a:ext>
            </a:extLst>
          </p:cNvPr>
          <p:cNvSpPr/>
          <p:nvPr/>
        </p:nvSpPr>
        <p:spPr>
          <a:xfrm>
            <a:off x="3482974" y="3166265"/>
            <a:ext cx="1033748" cy="746760"/>
          </a:xfrm>
          <a:prstGeom prst="rect">
            <a:avLst/>
          </a:prstGeom>
        </p:spPr>
        <p:txBody>
          <a:bodyPr wrap="square">
            <a:spAutoFit/>
          </a:bodyPr>
          <a:lstStyle/>
          <a:p>
            <a:pPr algn="ctr" rtl="0"/>
            <a:r>
              <a:rPr lang="en" sz="1100" b="0" i="0" u="none" strike="noStrike">
                <a:latin typeface="Arial"/>
                <a:cs typeface="Arial"/>
              </a:rPr>
              <a:t>A26</a:t>
            </a:r>
            <a:r>
              <a:rPr lang="en" sz="1100" b="1" i="0" u="none" strike="noStrike">
                <a:latin typeface="Arial"/>
                <a:cs typeface="Arial"/>
              </a:rPr>
              <a:t> 43.39</a:t>
            </a:r>
          </a:p>
          <a:p>
            <a:pPr algn="ctr"/>
            <a:endParaRPr lang="ru-RU" sz="1100" b="1">
              <a:latin typeface="Arial" panose="020B0604020202020204" pitchFamily="34" charset="0"/>
              <a:cs typeface="Arial" panose="020B0604020202020204" pitchFamily="34" charset="0"/>
            </a:endParaRPr>
          </a:p>
          <a:p>
            <a:pPr algn="ctr"/>
            <a:endParaRPr lang="ru-RU" sz="1000" b="1" i="1">
              <a:solidFill>
                <a:srgbClr val="00B050"/>
              </a:solidFill>
              <a:latin typeface="Arial" panose="020B0604020202020204" pitchFamily="34" charset="0"/>
              <a:cs typeface="Arial" panose="020B0604020202020204" pitchFamily="34" charset="0"/>
            </a:endParaRPr>
          </a:p>
          <a:p>
            <a:pPr algn="ctr" rtl="0"/>
            <a:r>
              <a:rPr lang="en" sz="1100" b="0" i="0" u="none" strike="noStrike">
                <a:latin typeface="Arial"/>
                <a:cs typeface="Arial"/>
              </a:rPr>
              <a:t>P26</a:t>
            </a:r>
            <a:r>
              <a:rPr lang="en" sz="1100" b="1" i="0" u="none" strike="noStrike">
                <a:latin typeface="Arial"/>
                <a:cs typeface="Arial"/>
              </a:rPr>
              <a:t> 29.04</a:t>
            </a:r>
          </a:p>
        </p:txBody>
      </p:sp>
      <p:sp>
        <p:nvSpPr>
          <p:cNvPr id="91" name="Rectangle 60">
            <a:extLst>
              <a:ext uri="{FF2B5EF4-FFF2-40B4-BE49-F238E27FC236}">
                <a16:creationId xmlns:a16="http://schemas.microsoft.com/office/drawing/2014/main" id="{F5DF3570-4890-45E3-9215-02E5577748A6}"/>
              </a:ext>
            </a:extLst>
          </p:cNvPr>
          <p:cNvSpPr/>
          <p:nvPr/>
        </p:nvSpPr>
        <p:spPr>
          <a:xfrm>
            <a:off x="697327" y="4685774"/>
            <a:ext cx="1033748" cy="746760"/>
          </a:xfrm>
          <a:prstGeom prst="rect">
            <a:avLst/>
          </a:prstGeom>
        </p:spPr>
        <p:txBody>
          <a:bodyPr wrap="square">
            <a:spAutoFit/>
          </a:bodyPr>
          <a:lstStyle/>
          <a:p>
            <a:pPr algn="ctr" rtl="0"/>
            <a:r>
              <a:rPr lang="en" sz="1100" b="0" i="0" u="none" strike="noStrike">
                <a:latin typeface="Arial"/>
                <a:cs typeface="Arial"/>
              </a:rPr>
              <a:t>A26</a:t>
            </a:r>
            <a:r>
              <a:rPr lang="en" sz="1100" b="1" i="0" u="none" strike="noStrike">
                <a:latin typeface="Arial"/>
                <a:cs typeface="Arial"/>
              </a:rPr>
              <a:t> 10.9</a:t>
            </a:r>
            <a:endParaRPr lang="ru-RU" sz="1100" b="1">
              <a:latin typeface="Arial" panose="020B0604020202020204" pitchFamily="34" charset="0"/>
              <a:cs typeface="Arial" panose="020B0604020202020204" pitchFamily="34" charset="0"/>
            </a:endParaRPr>
          </a:p>
          <a:p>
            <a:pPr algn="ctr"/>
            <a:endParaRPr lang="ru-RU" sz="1100" b="1">
              <a:latin typeface="Arial" panose="020B0604020202020204" pitchFamily="34" charset="0"/>
              <a:cs typeface="Arial" panose="020B0604020202020204" pitchFamily="34" charset="0"/>
            </a:endParaRPr>
          </a:p>
          <a:p>
            <a:pPr algn="ctr"/>
            <a:endParaRPr lang="ru-RU" sz="1000" b="1" i="1">
              <a:solidFill>
                <a:srgbClr val="00B050"/>
              </a:solidFill>
              <a:latin typeface="Arial" panose="020B0604020202020204" pitchFamily="34" charset="0"/>
              <a:cs typeface="Arial" panose="020B0604020202020204" pitchFamily="34" charset="0"/>
            </a:endParaRPr>
          </a:p>
          <a:p>
            <a:pPr algn="ctr" rtl="0"/>
            <a:r>
              <a:rPr lang="en" sz="1100" b="0" i="0" u="none" strike="noStrike">
                <a:latin typeface="Arial"/>
                <a:cs typeface="Arial"/>
              </a:rPr>
              <a:t>P26</a:t>
            </a:r>
            <a:r>
              <a:rPr lang="en" sz="1100" b="1" i="0" u="none" strike="noStrike">
                <a:latin typeface="Arial"/>
                <a:cs typeface="Arial"/>
              </a:rPr>
              <a:t> 30.3</a:t>
            </a:r>
            <a:endParaRPr lang="ru-RU" sz="1100" b="1">
              <a:latin typeface="Arial" panose="020B0604020202020204" pitchFamily="34" charset="0"/>
              <a:cs typeface="Arial" panose="020B0604020202020204" pitchFamily="34" charset="0"/>
            </a:endParaRPr>
          </a:p>
        </p:txBody>
      </p:sp>
      <p:sp>
        <p:nvSpPr>
          <p:cNvPr id="95" name="Rectangle 60">
            <a:extLst>
              <a:ext uri="{FF2B5EF4-FFF2-40B4-BE49-F238E27FC236}">
                <a16:creationId xmlns:a16="http://schemas.microsoft.com/office/drawing/2014/main" id="{AEFFC305-8522-483E-A901-95D12548021E}"/>
              </a:ext>
            </a:extLst>
          </p:cNvPr>
          <p:cNvSpPr/>
          <p:nvPr/>
        </p:nvSpPr>
        <p:spPr>
          <a:xfrm>
            <a:off x="3468632" y="4681527"/>
            <a:ext cx="1033748" cy="746760"/>
          </a:xfrm>
          <a:prstGeom prst="rect">
            <a:avLst/>
          </a:prstGeom>
        </p:spPr>
        <p:txBody>
          <a:bodyPr wrap="square">
            <a:spAutoFit/>
          </a:bodyPr>
          <a:lstStyle/>
          <a:p>
            <a:pPr algn="ctr" rtl="0"/>
            <a:r>
              <a:rPr lang="en" sz="1100" b="0" i="0" u="none" strike="noStrike">
                <a:latin typeface="Arial"/>
                <a:cs typeface="Arial"/>
              </a:rPr>
              <a:t>A26</a:t>
            </a:r>
            <a:r>
              <a:rPr lang="en" sz="1100" b="1" i="0" u="none" strike="noStrike">
                <a:latin typeface="Arial"/>
                <a:cs typeface="Arial"/>
              </a:rPr>
              <a:t> 37.05</a:t>
            </a:r>
            <a:endParaRPr lang="ru-RU" sz="1100" b="1">
              <a:latin typeface="Arial" panose="020B0604020202020204" pitchFamily="34" charset="0"/>
              <a:cs typeface="Arial" panose="020B0604020202020204" pitchFamily="34" charset="0"/>
            </a:endParaRPr>
          </a:p>
          <a:p>
            <a:pPr algn="ctr"/>
            <a:endParaRPr lang="ru-RU" sz="1100" b="1">
              <a:latin typeface="Arial" panose="020B0604020202020204" pitchFamily="34" charset="0"/>
              <a:cs typeface="Arial" panose="020B0604020202020204" pitchFamily="34" charset="0"/>
            </a:endParaRPr>
          </a:p>
          <a:p>
            <a:pPr algn="ctr"/>
            <a:endParaRPr lang="ru-RU" sz="1000" b="1" i="1">
              <a:solidFill>
                <a:srgbClr val="00B050"/>
              </a:solidFill>
              <a:latin typeface="Arial" panose="020B0604020202020204" pitchFamily="34" charset="0"/>
              <a:cs typeface="Arial" panose="020B0604020202020204" pitchFamily="34" charset="0"/>
            </a:endParaRPr>
          </a:p>
          <a:p>
            <a:pPr algn="ctr" rtl="0"/>
            <a:r>
              <a:rPr lang="en" sz="1100" b="0" i="0" u="none" strike="noStrike">
                <a:latin typeface="Arial"/>
                <a:cs typeface="Arial"/>
              </a:rPr>
              <a:t>P26</a:t>
            </a:r>
            <a:r>
              <a:rPr lang="en" sz="1100" b="1" i="0" u="none" strike="noStrike">
                <a:latin typeface="Arial"/>
                <a:cs typeface="Arial"/>
              </a:rPr>
              <a:t> 81.4</a:t>
            </a:r>
            <a:endParaRPr lang="ru-RU" sz="1100" b="1">
              <a:latin typeface="Arial" panose="020B0604020202020204" pitchFamily="34" charset="0"/>
              <a:cs typeface="Arial" panose="020B0604020202020204" pitchFamily="34" charset="0"/>
            </a:endParaRPr>
          </a:p>
        </p:txBody>
      </p:sp>
      <p:graphicFrame>
        <p:nvGraphicFramePr>
          <p:cNvPr id="90" name="Chart 4">
            <a:extLst>
              <a:ext uri="{FF2B5EF4-FFF2-40B4-BE49-F238E27FC236}">
                <a16:creationId xmlns:a16="http://schemas.microsoft.com/office/drawing/2014/main" id="{C0EE91B7-18AC-4721-9637-9129313962E2}"/>
              </a:ext>
            </a:extLst>
          </p:cNvPr>
          <p:cNvGraphicFramePr/>
          <p:nvPr>
            <p:extLst>
              <p:ext uri="{D42A27DB-BD31-4B8C-83A1-F6EECF244321}">
                <p14:modId xmlns:p14="http://schemas.microsoft.com/office/powerpoint/2010/main" val="3507255201"/>
              </p:ext>
            </p:extLst>
          </p:nvPr>
        </p:nvGraphicFramePr>
        <p:xfrm>
          <a:off x="6222736" y="1468326"/>
          <a:ext cx="5618261" cy="1223508"/>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98" name="Chart 3">
            <a:extLst>
              <a:ext uri="{FF2B5EF4-FFF2-40B4-BE49-F238E27FC236}">
                <a16:creationId xmlns:a16="http://schemas.microsoft.com/office/drawing/2014/main" id="{BFA25706-7BB6-4DC9-B779-D9B571F432D2}"/>
              </a:ext>
            </a:extLst>
          </p:cNvPr>
          <p:cNvGraphicFramePr/>
          <p:nvPr>
            <p:extLst>
              <p:ext uri="{D42A27DB-BD31-4B8C-83A1-F6EECF244321}">
                <p14:modId xmlns:p14="http://schemas.microsoft.com/office/powerpoint/2010/main" val="660616116"/>
              </p:ext>
            </p:extLst>
          </p:nvPr>
        </p:nvGraphicFramePr>
        <p:xfrm>
          <a:off x="5964336" y="2327830"/>
          <a:ext cx="6035675" cy="1808661"/>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33517192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48201" y="261431"/>
            <a:ext cx="7229474" cy="304800"/>
          </a:xfrm>
          <a:prstGeom prst="rect">
            <a:avLst/>
          </a:prstGeom>
        </p:spPr>
        <p:txBody>
          <a:bodyPr wrap="square">
            <a:spAutoFit/>
          </a:bodyPr>
          <a:lstStyle/>
          <a:p>
            <a:pPr algn="r" rtl="0">
              <a:spcAft>
                <a:spcPct val="0"/>
              </a:spcAft>
            </a:pPr>
            <a:r>
              <a:rPr lang="en" sz="1400" b="1" i="0" u="none" strike="noStrike">
                <a:latin typeface="Arial"/>
                <a:cs typeface="Arial"/>
              </a:rPr>
              <a:t>Results of the financial and economic activity for M6 2026</a:t>
            </a:r>
            <a:endParaRPr lang="ru-RU" sz="1400">
              <a:effectLst/>
              <a:latin typeface="Arial" panose="020B0604020202020204" pitchFamily="34" charset="0"/>
              <a:cs typeface="Arial" panose="020B0604020202020204" pitchFamily="34" charset="0"/>
            </a:endParaRPr>
          </a:p>
        </p:txBody>
      </p:sp>
      <p:sp>
        <p:nvSpPr>
          <p:cNvPr id="3" name="Rectangle 2"/>
          <p:cNvSpPr/>
          <p:nvPr/>
        </p:nvSpPr>
        <p:spPr>
          <a:xfrm>
            <a:off x="457199" y="230654"/>
            <a:ext cx="11287125" cy="365760"/>
          </a:xfrm>
          <a:prstGeom prst="rect">
            <a:avLst/>
          </a:prstGeom>
        </p:spPr>
        <p:txBody>
          <a:bodyPr wrap="square">
            <a:spAutoFit/>
          </a:bodyPr>
          <a:lstStyle/>
          <a:p>
            <a:pPr rtl="0">
              <a:spcAft>
                <a:spcPct val="0"/>
              </a:spcAft>
            </a:pPr>
            <a:r>
              <a:rPr lang="en" sz="1800" b="1" i="0" u="none" strike="noStrike">
                <a:solidFill>
                  <a:srgbClr val="BFBFBF"/>
                </a:solidFill>
                <a:latin typeface="Arial"/>
                <a:cs typeface="Arial"/>
              </a:rPr>
              <a:t>JSC NMC Tau-Ken Samruk</a:t>
            </a:r>
            <a:endParaRPr lang="ru-RU">
              <a:solidFill>
                <a:schemeClr val="bg1">
                  <a:lumMod val="75000"/>
                </a:schemeClr>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rtl="0"/>
            <a:r>
              <a:rPr lang="en" sz="1200" b="0" i="0" u="none" strike="noStrike">
                <a:latin typeface="Calibri"/>
              </a:rPr>
              <a:t>2</a:t>
            </a:r>
            <a:endParaRPr lang="ru-RU"/>
          </a:p>
        </p:txBody>
      </p:sp>
      <p:sp>
        <p:nvSpPr>
          <p:cNvPr id="8" name="Rectangle 7"/>
          <p:cNvSpPr/>
          <p:nvPr/>
        </p:nvSpPr>
        <p:spPr>
          <a:xfrm>
            <a:off x="552450" y="781050"/>
            <a:ext cx="11325225" cy="3905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n" sz="1600" b="1" i="0" u="none" strike="noStrike">
                <a:latin typeface="Calibri"/>
              </a:rPr>
              <a:t>Financial indicators</a:t>
            </a:r>
          </a:p>
        </p:txBody>
      </p:sp>
      <p:sp>
        <p:nvSpPr>
          <p:cNvPr id="7" name="Oval 6"/>
          <p:cNvSpPr/>
          <p:nvPr/>
        </p:nvSpPr>
        <p:spPr>
          <a:xfrm>
            <a:off x="716915" y="5825801"/>
            <a:ext cx="684000" cy="684000"/>
          </a:xfrm>
          <a:prstGeom prst="ellipse">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rtl="0"/>
            <a:r>
              <a:rPr lang="en" sz="1200" b="1" i="0" u="none" strike="noStrike">
                <a:solidFill>
                  <a:srgbClr val="FF6600"/>
                </a:solidFill>
                <a:latin typeface="Arial"/>
                <a:cs typeface="Arial"/>
              </a:rPr>
              <a:t>0.04</a:t>
            </a:r>
            <a:endParaRPr lang="ru-RU" sz="1200">
              <a:solidFill>
                <a:srgbClr val="FF6600"/>
              </a:solidFill>
            </a:endParaRPr>
          </a:p>
        </p:txBody>
      </p:sp>
      <p:sp>
        <p:nvSpPr>
          <p:cNvPr id="9" name="Rectangle 8"/>
          <p:cNvSpPr/>
          <p:nvPr/>
        </p:nvSpPr>
        <p:spPr>
          <a:xfrm>
            <a:off x="497838" y="5118040"/>
            <a:ext cx="4696855" cy="274320"/>
          </a:xfrm>
          <a:prstGeom prst="rect">
            <a:avLst/>
          </a:prstGeom>
        </p:spPr>
        <p:txBody>
          <a:bodyPr wrap="square">
            <a:spAutoFit/>
          </a:bodyPr>
          <a:lstStyle/>
          <a:p>
            <a:pPr rtl="0">
              <a:spcAft>
                <a:spcPts val="600"/>
              </a:spcAft>
            </a:pPr>
            <a:r>
              <a:rPr lang="en" sz="1200" b="1" i="0" u="none" strike="noStrike">
                <a:latin typeface="Arial"/>
                <a:cs typeface="Arial"/>
              </a:rPr>
              <a:t>Financial ratios (estimation)</a:t>
            </a:r>
          </a:p>
        </p:txBody>
      </p:sp>
      <p:sp>
        <p:nvSpPr>
          <p:cNvPr id="10" name="Rectangle 9"/>
          <p:cNvSpPr/>
          <p:nvPr/>
        </p:nvSpPr>
        <p:spPr>
          <a:xfrm>
            <a:off x="558768" y="5401266"/>
            <a:ext cx="1092689" cy="243840"/>
          </a:xfrm>
          <a:prstGeom prst="rect">
            <a:avLst/>
          </a:prstGeom>
        </p:spPr>
        <p:txBody>
          <a:bodyPr wrap="square">
            <a:spAutoFit/>
          </a:bodyPr>
          <a:lstStyle/>
          <a:p>
            <a:pPr algn="ctr" rtl="0">
              <a:spcAft>
                <a:spcPts val="600"/>
              </a:spcAft>
            </a:pPr>
            <a:r>
              <a:rPr lang="en" sz="1000" b="0" i="1" u="none" strike="noStrike">
                <a:latin typeface="Arial"/>
                <a:cs typeface="Arial"/>
              </a:rPr>
              <a:t>Debt/capital</a:t>
            </a:r>
          </a:p>
        </p:txBody>
      </p:sp>
      <p:sp>
        <p:nvSpPr>
          <p:cNvPr id="14" name="Rectangle 13"/>
          <p:cNvSpPr/>
          <p:nvPr/>
        </p:nvSpPr>
        <p:spPr>
          <a:xfrm>
            <a:off x="1781677" y="5401266"/>
            <a:ext cx="982419" cy="246221"/>
          </a:xfrm>
          <a:prstGeom prst="rect">
            <a:avLst/>
          </a:prstGeom>
        </p:spPr>
        <p:txBody>
          <a:bodyPr wrap="square">
            <a:spAutoFit/>
          </a:bodyPr>
          <a:lstStyle/>
          <a:p>
            <a:pPr algn="ctr" rtl="0">
              <a:spcAft>
                <a:spcPts val="600"/>
              </a:spcAft>
            </a:pPr>
            <a:r>
              <a:rPr lang="en" sz="1000" b="0" i="1" u="none" strike="noStrike" dirty="0">
                <a:latin typeface="Arial"/>
                <a:cs typeface="Arial"/>
              </a:rPr>
              <a:t>Debt/EBITDA</a:t>
            </a:r>
            <a:endParaRPr lang="ru-RU" sz="1000" i="1" dirty="0">
              <a:latin typeface="Arial" panose="020B0604020202020204" pitchFamily="34" charset="0"/>
              <a:cs typeface="Arial" panose="020B0604020202020204" pitchFamily="34" charset="0"/>
            </a:endParaRPr>
          </a:p>
        </p:txBody>
      </p:sp>
      <p:sp>
        <p:nvSpPr>
          <p:cNvPr id="15" name="Oval 14"/>
          <p:cNvSpPr/>
          <p:nvPr/>
        </p:nvSpPr>
        <p:spPr>
          <a:xfrm>
            <a:off x="1886114" y="5825801"/>
            <a:ext cx="684000" cy="684000"/>
          </a:xfrm>
          <a:prstGeom prst="ellipse">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rtl="0"/>
            <a:r>
              <a:rPr lang="en" sz="1200" b="1" i="0" u="none" strike="noStrike">
                <a:solidFill>
                  <a:srgbClr val="FF6600"/>
                </a:solidFill>
                <a:latin typeface="Arial"/>
                <a:cs typeface="Arial"/>
              </a:rPr>
              <a:t>0.9</a:t>
            </a:r>
            <a:endParaRPr lang="ru-RU" sz="1200">
              <a:solidFill>
                <a:srgbClr val="FF6600"/>
              </a:solidFill>
            </a:endParaRPr>
          </a:p>
        </p:txBody>
      </p:sp>
      <p:sp>
        <p:nvSpPr>
          <p:cNvPr id="17" name="Rectangle 16"/>
          <p:cNvSpPr/>
          <p:nvPr/>
        </p:nvSpPr>
        <p:spPr>
          <a:xfrm>
            <a:off x="2925597" y="5401266"/>
            <a:ext cx="1298915" cy="246221"/>
          </a:xfrm>
          <a:prstGeom prst="rect">
            <a:avLst/>
          </a:prstGeom>
        </p:spPr>
        <p:txBody>
          <a:bodyPr wrap="square">
            <a:spAutoFit/>
          </a:bodyPr>
          <a:lstStyle/>
          <a:p>
            <a:pPr algn="ctr" rtl="0">
              <a:spcAft>
                <a:spcPts val="600"/>
              </a:spcAft>
            </a:pPr>
            <a:r>
              <a:rPr lang="en" sz="1000" b="0" i="1" u="none" strike="noStrike" dirty="0">
                <a:latin typeface="Arial"/>
                <a:cs typeface="Arial"/>
              </a:rPr>
              <a:t>EBITDA/Interest</a:t>
            </a:r>
          </a:p>
        </p:txBody>
      </p:sp>
      <p:sp>
        <p:nvSpPr>
          <p:cNvPr id="18" name="Oval 17"/>
          <p:cNvSpPr/>
          <p:nvPr/>
        </p:nvSpPr>
        <p:spPr>
          <a:xfrm>
            <a:off x="3055313" y="5825801"/>
            <a:ext cx="684000" cy="684000"/>
          </a:xfrm>
          <a:prstGeom prst="ellipse">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rtl="0"/>
            <a:r>
              <a:rPr lang="en" sz="1200" b="1" i="0" u="none" strike="noStrike">
                <a:solidFill>
                  <a:srgbClr val="FF6600"/>
                </a:solidFill>
                <a:latin typeface="Arial"/>
                <a:cs typeface="Arial"/>
              </a:rPr>
              <a:t>20</a:t>
            </a:r>
            <a:endParaRPr lang="ru-RU" sz="1200">
              <a:solidFill>
                <a:srgbClr val="FF6600"/>
              </a:solidFill>
            </a:endParaRPr>
          </a:p>
        </p:txBody>
      </p:sp>
      <p:sp>
        <p:nvSpPr>
          <p:cNvPr id="19" name="Rectangle 18"/>
          <p:cNvSpPr/>
          <p:nvPr/>
        </p:nvSpPr>
        <p:spPr>
          <a:xfrm>
            <a:off x="5194693" y="5487309"/>
            <a:ext cx="1126479" cy="243840"/>
          </a:xfrm>
          <a:prstGeom prst="rect">
            <a:avLst/>
          </a:prstGeom>
        </p:spPr>
        <p:txBody>
          <a:bodyPr wrap="square">
            <a:spAutoFit/>
          </a:bodyPr>
          <a:lstStyle/>
          <a:p>
            <a:pPr algn="ctr" rtl="0">
              <a:spcAft>
                <a:spcPts val="600"/>
              </a:spcAft>
            </a:pPr>
            <a:r>
              <a:rPr lang="en" sz="1000" b="0" i="1" u="none" strike="noStrike">
                <a:latin typeface="Arial"/>
                <a:cs typeface="Arial"/>
              </a:rPr>
              <a:t>ROE</a:t>
            </a:r>
            <a:endParaRPr lang="ru-RU" sz="1000" i="1">
              <a:latin typeface="Arial" panose="020B0604020202020204" pitchFamily="34" charset="0"/>
              <a:cs typeface="Arial" panose="020B0604020202020204" pitchFamily="34" charset="0"/>
            </a:endParaRPr>
          </a:p>
        </p:txBody>
      </p:sp>
      <p:sp>
        <p:nvSpPr>
          <p:cNvPr id="20" name="Oval 19"/>
          <p:cNvSpPr/>
          <p:nvPr/>
        </p:nvSpPr>
        <p:spPr>
          <a:xfrm>
            <a:off x="5393711" y="5819901"/>
            <a:ext cx="684000" cy="684000"/>
          </a:xfrm>
          <a:prstGeom prst="ellipse">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rtl="0"/>
            <a:r>
              <a:rPr lang="en" sz="1200" b="1" i="0" u="none" strike="noStrike">
                <a:solidFill>
                  <a:srgbClr val="FF6600"/>
                </a:solidFill>
                <a:latin typeface="Arial"/>
                <a:cs typeface="Arial"/>
              </a:rPr>
              <a:t>11.7%</a:t>
            </a:r>
            <a:endParaRPr lang="ru-RU" sz="1200">
              <a:solidFill>
                <a:srgbClr val="FF6600"/>
              </a:solidFill>
            </a:endParaRPr>
          </a:p>
        </p:txBody>
      </p:sp>
      <p:sp>
        <p:nvSpPr>
          <p:cNvPr id="21" name="Rectangle 20"/>
          <p:cNvSpPr/>
          <p:nvPr/>
        </p:nvSpPr>
        <p:spPr>
          <a:xfrm>
            <a:off x="3931922" y="5487309"/>
            <a:ext cx="1314301" cy="243840"/>
          </a:xfrm>
          <a:prstGeom prst="rect">
            <a:avLst/>
          </a:prstGeom>
        </p:spPr>
        <p:txBody>
          <a:bodyPr wrap="square">
            <a:spAutoFit/>
          </a:bodyPr>
          <a:lstStyle/>
          <a:p>
            <a:pPr algn="ctr" rtl="0">
              <a:spcAft>
                <a:spcPts val="600"/>
              </a:spcAft>
            </a:pPr>
            <a:r>
              <a:rPr lang="en" sz="1000" b="0" i="1" u="none" strike="noStrike">
                <a:latin typeface="Arial"/>
                <a:cs typeface="Arial"/>
              </a:rPr>
              <a:t>ROACE</a:t>
            </a:r>
            <a:endParaRPr lang="ru-RU" sz="1000" i="1">
              <a:latin typeface="Arial" panose="020B0604020202020204" pitchFamily="34" charset="0"/>
              <a:cs typeface="Arial" panose="020B0604020202020204" pitchFamily="34" charset="0"/>
            </a:endParaRPr>
          </a:p>
        </p:txBody>
      </p:sp>
      <p:sp>
        <p:nvSpPr>
          <p:cNvPr id="22" name="Oval 21"/>
          <p:cNvSpPr/>
          <p:nvPr/>
        </p:nvSpPr>
        <p:spPr>
          <a:xfrm>
            <a:off x="4224512" y="5825801"/>
            <a:ext cx="684000" cy="684000"/>
          </a:xfrm>
          <a:prstGeom prst="ellipse">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rtl="0"/>
            <a:r>
              <a:rPr lang="en" sz="1200" b="1" i="0" u="none" strike="noStrike">
                <a:solidFill>
                  <a:srgbClr val="FF6600"/>
                </a:solidFill>
                <a:latin typeface="Arial"/>
                <a:cs typeface="Arial"/>
              </a:rPr>
              <a:t>12%</a:t>
            </a:r>
            <a:endParaRPr lang="ru-RU" sz="1200">
              <a:solidFill>
                <a:srgbClr val="FF6600"/>
              </a:solidFill>
            </a:endParaRPr>
          </a:p>
        </p:txBody>
      </p:sp>
      <p:sp>
        <p:nvSpPr>
          <p:cNvPr id="24" name="Rectangle 23"/>
          <p:cNvSpPr/>
          <p:nvPr/>
        </p:nvSpPr>
        <p:spPr>
          <a:xfrm>
            <a:off x="4885546" y="4916253"/>
            <a:ext cx="2420908" cy="228600"/>
          </a:xfrm>
          <a:prstGeom prst="rect">
            <a:avLst/>
          </a:prstGeom>
        </p:spPr>
        <p:txBody>
          <a:bodyPr wrap="square">
            <a:spAutoFit/>
          </a:bodyPr>
          <a:lstStyle/>
          <a:p>
            <a:pPr algn="r" rtl="0">
              <a:spcAft>
                <a:spcPts val="600"/>
              </a:spcAft>
            </a:pPr>
            <a:r>
              <a:rPr lang="en" sz="900" b="0" i="1" u="none" strike="noStrike">
                <a:latin typeface="Arial"/>
                <a:cs typeface="Arial"/>
              </a:rPr>
              <a:t>* A – Actual, E – Estimate</a:t>
            </a:r>
          </a:p>
        </p:txBody>
      </p:sp>
      <p:sp>
        <p:nvSpPr>
          <p:cNvPr id="28" name="Rectangle 22"/>
          <p:cNvSpPr/>
          <p:nvPr/>
        </p:nvSpPr>
        <p:spPr>
          <a:xfrm>
            <a:off x="7538718" y="1299868"/>
            <a:ext cx="4338956" cy="3870959"/>
          </a:xfrm>
          <a:prstGeom prst="rect">
            <a:avLst/>
          </a:prstGeom>
        </p:spPr>
        <p:txBody>
          <a:bodyPr wrap="square">
            <a:spAutoFit/>
          </a:bodyPr>
          <a:lstStyle/>
          <a:p>
            <a:pPr marL="228600" indent="-228600" algn="just" rtl="0">
              <a:spcAft>
                <a:spcPts val="600"/>
              </a:spcAft>
              <a:buFont typeface="+mj-lt"/>
              <a:buAutoNum type="arabicPeriod"/>
            </a:pPr>
            <a:r>
              <a:rPr lang="en" sz="1200" b="0" i="0" u="none" strike="noStrike">
                <a:latin typeface="Arial"/>
                <a:cs typeface="Arial"/>
              </a:rPr>
              <a:t>In the revenue structure, the main share was income from the sale of gold (about 99%).</a:t>
            </a:r>
          </a:p>
          <a:p>
            <a:pPr marL="228600" indent="-228600" algn="just" rtl="0">
              <a:spcAft>
                <a:spcPts val="600"/>
              </a:spcAft>
              <a:buFont typeface="+mj-lt"/>
              <a:buAutoNum type="arabicPeriod"/>
            </a:pPr>
            <a:r>
              <a:rPr lang="en" sz="1200" b="0" i="0" u="none" strike="noStrike">
                <a:latin typeface="Arial"/>
                <a:cs typeface="Arial"/>
              </a:rPr>
              <a:t>The increase in revenue is related to an increase in the price of gold from USD3 545 to USD4 699 per ounce. </a:t>
            </a:r>
          </a:p>
          <a:p>
            <a:pPr marL="228600" indent="-228600" algn="just" rtl="0">
              <a:spcAft>
                <a:spcPts val="600"/>
              </a:spcAft>
              <a:buFont typeface="+mj-lt"/>
              <a:buAutoNum type="arabicPeriod"/>
            </a:pPr>
            <a:r>
              <a:rPr lang="en" sz="1200" b="0" i="0" u="none" strike="noStrike">
                <a:latin typeface="Arial"/>
                <a:cs typeface="Arial"/>
              </a:rPr>
              <a:t>The cost of purchasing gold-containing raw materials (over 99%) dominated in the cost structure. The main other expenses were represented by labor costs, depreciation of fixed assets and materials used in the production of refined gold. </a:t>
            </a:r>
          </a:p>
          <a:p>
            <a:pPr marL="228600" indent="-228600" algn="just" rtl="0">
              <a:spcAft>
                <a:spcPts val="600"/>
              </a:spcAft>
              <a:buFont typeface="+mj-lt"/>
              <a:buAutoNum type="arabicPeriod"/>
            </a:pPr>
            <a:r>
              <a:rPr lang="en" sz="1200" b="0" i="0" u="none" strike="noStrike">
                <a:latin typeface="Arial"/>
                <a:cs typeface="Arial"/>
              </a:rPr>
              <a:t>The growth of income is due to increased equity income from associated organizations.</a:t>
            </a:r>
            <a:endParaRPr lang="en-US" sz="1200">
              <a:latin typeface="Arial" panose="020B0604020202020204" pitchFamily="34" charset="0"/>
              <a:cs typeface="Arial" panose="020B0604020202020204" pitchFamily="34" charset="0"/>
            </a:endParaRPr>
          </a:p>
          <a:p>
            <a:pPr marL="228600" indent="-228600" algn="just" rtl="0">
              <a:spcAft>
                <a:spcPts val="600"/>
              </a:spcAft>
              <a:buFont typeface="+mj-lt"/>
              <a:buAutoNum type="arabicPeriod"/>
            </a:pPr>
            <a:r>
              <a:rPr lang="en" sz="1200" b="0" i="0" u="none" strike="noStrike">
                <a:latin typeface="Arial"/>
                <a:cs typeface="Arial"/>
              </a:rPr>
              <a:t>The capital expenses incurred in the reporting period include the costs of implementing the Shalkiya, Alaigyr, and Severny Katpar investment projects, as well as Karatas and Zhosabai exploration projects (see the "Capital Expenses" section).</a:t>
            </a:r>
            <a:endParaRPr lang="en-US" sz="1200">
              <a:latin typeface="Arial" panose="020B0604020202020204" pitchFamily="34" charset="0"/>
              <a:cs typeface="Arial" panose="020B0604020202020204" pitchFamily="34" charset="0"/>
            </a:endParaRPr>
          </a:p>
        </p:txBody>
      </p:sp>
      <p:graphicFrame>
        <p:nvGraphicFramePr>
          <p:cNvPr id="11" name="Таблица 10">
            <a:extLst>
              <a:ext uri="{FF2B5EF4-FFF2-40B4-BE49-F238E27FC236}">
                <a16:creationId xmlns:a16="http://schemas.microsoft.com/office/drawing/2014/main" id="{4249C29A-00B8-4B7A-A27C-96B9E6F83AAF}"/>
              </a:ext>
            </a:extLst>
          </p:cNvPr>
          <p:cNvGraphicFramePr>
            <a:graphicFrameLocks noGrp="1"/>
          </p:cNvGraphicFramePr>
          <p:nvPr>
            <p:extLst>
              <p:ext uri="{D42A27DB-BD31-4B8C-83A1-F6EECF244321}">
                <p14:modId xmlns:p14="http://schemas.microsoft.com/office/powerpoint/2010/main" val="138262562"/>
              </p:ext>
            </p:extLst>
          </p:nvPr>
        </p:nvGraphicFramePr>
        <p:xfrm>
          <a:off x="656167" y="1421055"/>
          <a:ext cx="6642100" cy="3247246"/>
        </p:xfrm>
        <a:graphic>
          <a:graphicData uri="http://schemas.openxmlformats.org/drawingml/2006/table">
            <a:tbl>
              <a:tblPr/>
              <a:tblGrid>
                <a:gridCol w="3251200">
                  <a:extLst>
                    <a:ext uri="{9D8B030D-6E8A-4147-A177-3AD203B41FA5}">
                      <a16:colId xmlns:a16="http://schemas.microsoft.com/office/drawing/2014/main" val="1389221753"/>
                    </a:ext>
                  </a:extLst>
                </a:gridCol>
                <a:gridCol w="1041400">
                  <a:extLst>
                    <a:ext uri="{9D8B030D-6E8A-4147-A177-3AD203B41FA5}">
                      <a16:colId xmlns:a16="http://schemas.microsoft.com/office/drawing/2014/main" val="2374437523"/>
                    </a:ext>
                  </a:extLst>
                </a:gridCol>
                <a:gridCol w="863600">
                  <a:extLst>
                    <a:ext uri="{9D8B030D-6E8A-4147-A177-3AD203B41FA5}">
                      <a16:colId xmlns:a16="http://schemas.microsoft.com/office/drawing/2014/main" val="1363975205"/>
                    </a:ext>
                  </a:extLst>
                </a:gridCol>
                <a:gridCol w="596900">
                  <a:extLst>
                    <a:ext uri="{9D8B030D-6E8A-4147-A177-3AD203B41FA5}">
                      <a16:colId xmlns:a16="http://schemas.microsoft.com/office/drawing/2014/main" val="2392059652"/>
                    </a:ext>
                  </a:extLst>
                </a:gridCol>
                <a:gridCol w="889000">
                  <a:extLst>
                    <a:ext uri="{9D8B030D-6E8A-4147-A177-3AD203B41FA5}">
                      <a16:colId xmlns:a16="http://schemas.microsoft.com/office/drawing/2014/main" val="1954643000"/>
                    </a:ext>
                  </a:extLst>
                </a:gridCol>
              </a:tblGrid>
              <a:tr h="207927">
                <a:tc>
                  <a:txBody>
                    <a:bodyPr/>
                    <a:lstStyle/>
                    <a:p>
                      <a:pPr algn="l" rtl="0" fontAlgn="ctr"/>
                      <a:r>
                        <a:rPr lang="en" sz="1100" b="1" i="0" u="none" strike="noStrike">
                          <a:solidFill>
                            <a:srgbClr val="000000"/>
                          </a:solidFill>
                          <a:latin typeface="Arial"/>
                        </a:rPr>
                        <a:t>KZT million</a:t>
                      </a:r>
                    </a:p>
                  </a:txBody>
                  <a:tcPr marL="0" marR="0" marT="0" marB="0" anchor="ctr">
                    <a:lnL>
                      <a:noFill/>
                    </a:lnL>
                    <a:lnR>
                      <a:noFill/>
                    </a:lnR>
                    <a:lnT>
                      <a:noFill/>
                    </a:lnT>
                    <a:lnB>
                      <a:noFill/>
                    </a:lnB>
                    <a:solidFill>
                      <a:srgbClr val="D9D9D9"/>
                    </a:solidFill>
                  </a:tcPr>
                </a:tc>
                <a:tc>
                  <a:txBody>
                    <a:bodyPr/>
                    <a:lstStyle/>
                    <a:p>
                      <a:pPr algn="r" rtl="0" fontAlgn="ctr"/>
                      <a:r>
                        <a:rPr lang="en" sz="1100" b="1" i="0" u="none" strike="noStrike">
                          <a:solidFill>
                            <a:srgbClr val="000000"/>
                          </a:solidFill>
                          <a:latin typeface="Arial"/>
                        </a:rPr>
                        <a:t>M6 2025A</a:t>
                      </a:r>
                    </a:p>
                  </a:txBody>
                  <a:tcPr marL="0" marR="0" marT="0" marB="0" anchor="ctr">
                    <a:lnL>
                      <a:noFill/>
                    </a:lnL>
                    <a:lnR>
                      <a:noFill/>
                    </a:lnR>
                    <a:lnT>
                      <a:noFill/>
                    </a:lnT>
                    <a:lnB>
                      <a:noFill/>
                    </a:lnB>
                    <a:solidFill>
                      <a:srgbClr val="D9D9D9"/>
                    </a:solidFill>
                  </a:tcPr>
                </a:tc>
                <a:tc>
                  <a:txBody>
                    <a:bodyPr/>
                    <a:lstStyle/>
                    <a:p>
                      <a:pPr algn="r" rtl="0" fontAlgn="ctr"/>
                      <a:r>
                        <a:rPr lang="en" sz="1100" b="1" i="0" u="none" strike="noStrike">
                          <a:solidFill>
                            <a:srgbClr val="000000"/>
                          </a:solidFill>
                          <a:latin typeface="Arial"/>
                        </a:rPr>
                        <a:t>M6 2026A</a:t>
                      </a:r>
                    </a:p>
                  </a:txBody>
                  <a:tcPr marL="0" marR="0" marT="0" marB="0" anchor="ctr">
                    <a:lnL>
                      <a:noFill/>
                    </a:lnL>
                    <a:lnR>
                      <a:noFill/>
                    </a:lnR>
                    <a:lnT>
                      <a:noFill/>
                    </a:lnT>
                    <a:lnB>
                      <a:noFill/>
                    </a:lnB>
                    <a:solidFill>
                      <a:srgbClr val="D9D9D9"/>
                    </a:solidFill>
                  </a:tcPr>
                </a:tc>
                <a:tc>
                  <a:txBody>
                    <a:bodyPr/>
                    <a:lstStyle/>
                    <a:p>
                      <a:pPr algn="r" rtl="0" fontAlgn="ctr"/>
                      <a:r>
                        <a:rPr lang="en" sz="1100" b="1" i="0" u="none" strike="noStrike">
                          <a:solidFill>
                            <a:srgbClr val="000000"/>
                          </a:solidFill>
                          <a:latin typeface="Arial"/>
                        </a:rPr>
                        <a:t>Change</a:t>
                      </a:r>
                    </a:p>
                  </a:txBody>
                  <a:tcPr marL="0" marR="0" marT="0" marB="0" anchor="ctr">
                    <a:lnL>
                      <a:noFill/>
                    </a:lnL>
                    <a:lnR>
                      <a:noFill/>
                    </a:lnR>
                    <a:lnT>
                      <a:noFill/>
                    </a:lnT>
                    <a:lnB>
                      <a:noFill/>
                    </a:lnB>
                    <a:solidFill>
                      <a:srgbClr val="D9D9D9"/>
                    </a:solidFill>
                  </a:tcPr>
                </a:tc>
                <a:tc>
                  <a:txBody>
                    <a:bodyPr/>
                    <a:lstStyle/>
                    <a:p>
                      <a:pPr algn="r" rtl="0" fontAlgn="ctr"/>
                      <a:r>
                        <a:rPr lang="en" sz="1100" b="1" i="0" u="none" strike="noStrike">
                          <a:solidFill>
                            <a:srgbClr val="000000"/>
                          </a:solidFill>
                          <a:latin typeface="Arial"/>
                        </a:rPr>
                        <a:t>2026E</a:t>
                      </a:r>
                    </a:p>
                  </a:txBody>
                  <a:tcPr marL="0" marR="0" marT="0" marB="0" anchor="ctr">
                    <a:lnL>
                      <a:noFill/>
                    </a:lnL>
                    <a:lnR>
                      <a:noFill/>
                    </a:lnR>
                    <a:lnT>
                      <a:noFill/>
                    </a:lnT>
                    <a:lnB>
                      <a:noFill/>
                    </a:lnB>
                    <a:solidFill>
                      <a:srgbClr val="D9D9D9"/>
                    </a:solidFill>
                  </a:tcPr>
                </a:tc>
                <a:extLst>
                  <a:ext uri="{0D108BD9-81ED-4DB2-BD59-A6C34878D82A}">
                    <a16:rowId xmlns:a16="http://schemas.microsoft.com/office/drawing/2014/main" val="3665674007"/>
                  </a:ext>
                </a:extLst>
              </a:tr>
              <a:tr h="207927">
                <a:tc>
                  <a:txBody>
                    <a:bodyPr/>
                    <a:lstStyle/>
                    <a:p>
                      <a:pPr algn="l" rtl="0" fontAlgn="ctr"/>
                      <a:r>
                        <a:rPr lang="en" sz="1100" b="0" i="0" u="none" strike="noStrike">
                          <a:solidFill>
                            <a:srgbClr val="000000"/>
                          </a:solidFill>
                          <a:latin typeface="Arial"/>
                        </a:rPr>
                        <a:t>Revenue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633 939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1 070 412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69%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2 230 681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8565090"/>
                  </a:ext>
                </a:extLst>
              </a:tr>
              <a:tr h="207927">
                <a:tc>
                  <a:txBody>
                    <a:bodyPr/>
                    <a:lstStyle/>
                    <a:p>
                      <a:pPr algn="l" rtl="0" fontAlgn="ctr"/>
                      <a:r>
                        <a:rPr lang="en" sz="1100" b="0" i="0" u="none" strike="noStrike">
                          <a:solidFill>
                            <a:srgbClr val="000000"/>
                          </a:solidFill>
                          <a:latin typeface="Arial"/>
                        </a:rPr>
                        <a:t>Cost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630 502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1 071 086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70%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2 224 238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4084737"/>
                  </a:ext>
                </a:extLst>
              </a:tr>
              <a:tr h="207927">
                <a:tc>
                  <a:txBody>
                    <a:bodyPr/>
                    <a:lstStyle/>
                    <a:p>
                      <a:pPr algn="l" rtl="0" fontAlgn="ctr"/>
                      <a:r>
                        <a:rPr lang="en" sz="1100" b="0" i="0" u="none" strike="noStrike">
                          <a:solidFill>
                            <a:srgbClr val="000000"/>
                          </a:solidFill>
                          <a:latin typeface="Arial"/>
                        </a:rPr>
                        <a:t>Gross income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3 437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-674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-120%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6 443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8610403"/>
                  </a:ext>
                </a:extLst>
              </a:tr>
              <a:tr h="249512">
                <a:tc>
                  <a:txBody>
                    <a:bodyPr/>
                    <a:lstStyle/>
                    <a:p>
                      <a:pPr algn="l" rtl="0" fontAlgn="ctr"/>
                      <a:r>
                        <a:rPr lang="en" sz="1100" b="0" i="0" u="none" strike="noStrike">
                          <a:solidFill>
                            <a:srgbClr val="000000"/>
                          </a:solidFill>
                          <a:latin typeface="Arial"/>
                        </a:rPr>
                        <a:t>Gross profit margin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0.5%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-0.1%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-112%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0.3%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0730202"/>
                  </a:ext>
                </a:extLst>
              </a:tr>
              <a:tr h="215097">
                <a:tc>
                  <a:txBody>
                    <a:bodyPr/>
                    <a:lstStyle/>
                    <a:p>
                      <a:pPr algn="l" rtl="0" fontAlgn="ctr"/>
                      <a:r>
                        <a:rPr lang="en" sz="1100" b="0" i="0" u="none" strike="noStrike">
                          <a:solidFill>
                            <a:srgbClr val="000000"/>
                          </a:solidFill>
                          <a:latin typeface="Arial"/>
                        </a:rPr>
                        <a:t>EBITDA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48 264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43 386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77 200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9722519"/>
                  </a:ext>
                </a:extLst>
              </a:tr>
              <a:tr h="207927">
                <a:tc>
                  <a:txBody>
                    <a:bodyPr/>
                    <a:lstStyle/>
                    <a:p>
                      <a:pPr algn="l" rtl="0" fontAlgn="ctr"/>
                      <a:r>
                        <a:rPr lang="en" sz="1100" b="0" i="0" u="none" strike="noStrike">
                          <a:solidFill>
                            <a:srgbClr val="000000"/>
                          </a:solidFill>
                          <a:latin typeface="Arial"/>
                        </a:rPr>
                        <a:t>EBITDA margin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-47%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5997630"/>
                  </a:ext>
                </a:extLst>
              </a:tr>
              <a:tr h="207927">
                <a:tc>
                  <a:txBody>
                    <a:bodyPr/>
                    <a:lstStyle/>
                    <a:p>
                      <a:pPr algn="l" rtl="0" fontAlgn="ctr"/>
                      <a:r>
                        <a:rPr lang="en" sz="1100" b="0" i="0" u="none" strike="noStrike">
                          <a:solidFill>
                            <a:srgbClr val="000000"/>
                          </a:solidFill>
                          <a:latin typeface="Arial"/>
                        </a:rPr>
                        <a:t>Net income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54 462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111 403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105%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144 082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5842654"/>
                  </a:ext>
                </a:extLst>
              </a:tr>
              <a:tr h="224418">
                <a:tc>
                  <a:txBody>
                    <a:bodyPr/>
                    <a:lstStyle/>
                    <a:p>
                      <a:pPr algn="l" rtl="0" fontAlgn="ctr"/>
                      <a:r>
                        <a:rPr lang="en" sz="1100" b="0" i="0" u="none" strike="noStrike">
                          <a:solidFill>
                            <a:srgbClr val="000000"/>
                          </a:solidFill>
                          <a:latin typeface="Arial"/>
                        </a:rPr>
                        <a:t>Net income margin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21%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005023"/>
                  </a:ext>
                </a:extLst>
              </a:tr>
              <a:tr h="271022">
                <a:tc>
                  <a:txBody>
                    <a:bodyPr/>
                    <a:lstStyle/>
                    <a:p>
                      <a:pPr algn="l" rtl="0" fontAlgn="ctr"/>
                      <a:r>
                        <a:rPr lang="en" sz="1100" b="0" i="0" u="none" strike="noStrike">
                          <a:solidFill>
                            <a:srgbClr val="000000"/>
                          </a:solidFill>
                          <a:latin typeface="Arial"/>
                        </a:rPr>
                        <a:t>Net cash flow from operations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3 937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-19 806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-603%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-14 069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3584512"/>
                  </a:ext>
                </a:extLst>
              </a:tr>
              <a:tr h="207927">
                <a:tc>
                  <a:txBody>
                    <a:bodyPr/>
                    <a:lstStyle/>
                    <a:p>
                      <a:pPr algn="l" rtl="0" fontAlgn="ctr"/>
                      <a:r>
                        <a:rPr lang="en" sz="1100" b="0" i="0" u="none" strike="noStrike">
                          <a:solidFill>
                            <a:srgbClr val="000000"/>
                          </a:solidFill>
                          <a:latin typeface="Arial"/>
                        </a:rPr>
                        <a:t>Capital expenses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15 406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10 792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-30%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111 718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5583655"/>
                  </a:ext>
                </a:extLst>
              </a:tr>
              <a:tr h="207927">
                <a:tc>
                  <a:txBody>
                    <a:bodyPr/>
                    <a:lstStyle/>
                    <a:p>
                      <a:pPr algn="l" rtl="0" fontAlgn="ctr"/>
                      <a:r>
                        <a:rPr lang="en" sz="1100" b="1" i="0" u="none" strike="noStrike">
                          <a:solidFill>
                            <a:srgbClr val="000000"/>
                          </a:solidFill>
                          <a:latin typeface="Arial"/>
                        </a:rPr>
                        <a:t>KZT million</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rtl="0" fontAlgn="ctr"/>
                      <a:r>
                        <a:rPr lang="en" sz="1100" b="1" i="0" u="none" strike="noStrike">
                          <a:solidFill>
                            <a:srgbClr val="000000"/>
                          </a:solidFill>
                          <a:latin typeface="Arial"/>
                        </a:rPr>
                        <a:t>30.06.2025A</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rtl="0" fontAlgn="ctr"/>
                      <a:r>
                        <a:rPr lang="en" sz="1100" b="1" i="0" u="none" strike="noStrike">
                          <a:solidFill>
                            <a:srgbClr val="000000"/>
                          </a:solidFill>
                          <a:latin typeface="Arial"/>
                        </a:rPr>
                        <a:t>30.06.2026A</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rtl="0" fontAlgn="ctr"/>
                      <a:r>
                        <a:rPr lang="en" sz="1100" b="1" i="0" u="none" strike="noStrike">
                          <a:solidFill>
                            <a:srgbClr val="000000"/>
                          </a:solidFill>
                          <a:latin typeface="Arial"/>
                        </a:rPr>
                        <a:t>Change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rtl="0" fontAlgn="ctr"/>
                      <a:r>
                        <a:rPr lang="en" sz="1100" b="1" i="0" u="none" strike="noStrike">
                          <a:solidFill>
                            <a:srgbClr val="000000"/>
                          </a:solidFill>
                          <a:latin typeface="Arial"/>
                        </a:rPr>
                        <a:t>June2026E</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45669779"/>
                  </a:ext>
                </a:extLst>
              </a:tr>
              <a:tr h="207927">
                <a:tc>
                  <a:txBody>
                    <a:bodyPr/>
                    <a:lstStyle/>
                    <a:p>
                      <a:pPr algn="l" rtl="0" fontAlgn="ctr"/>
                      <a:r>
                        <a:rPr lang="en" sz="1100" b="0" i="0" u="none" strike="noStrike">
                          <a:solidFill>
                            <a:srgbClr val="000000"/>
                          </a:solidFill>
                          <a:latin typeface="Arial"/>
                        </a:rPr>
                        <a:t>Borrowings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80 099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37 048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-54%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8266603"/>
                  </a:ext>
                </a:extLst>
              </a:tr>
              <a:tr h="207927">
                <a:tc>
                  <a:txBody>
                    <a:bodyPr/>
                    <a:lstStyle/>
                    <a:p>
                      <a:pPr algn="l" rtl="0" fontAlgn="ctr"/>
                      <a:r>
                        <a:rPr lang="en" sz="1100" b="0" i="0" u="none" strike="noStrike">
                          <a:solidFill>
                            <a:srgbClr val="000000"/>
                          </a:solidFill>
                          <a:latin typeface="Arial"/>
                        </a:rPr>
                        <a:t>Equity capital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843 624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954 993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13%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963 561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3358480"/>
                  </a:ext>
                </a:extLst>
              </a:tr>
              <a:tr h="207927">
                <a:tc>
                  <a:txBody>
                    <a:bodyPr/>
                    <a:lstStyle/>
                    <a:p>
                      <a:pPr algn="l" rtl="0" fontAlgn="ctr"/>
                      <a:r>
                        <a:rPr lang="en" sz="1100" b="0" i="0" u="none" strike="noStrike">
                          <a:solidFill>
                            <a:srgbClr val="000000"/>
                          </a:solidFill>
                          <a:latin typeface="Arial"/>
                        </a:rPr>
                        <a:t>Assets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968 037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a:solidFill>
                            <a:srgbClr val="000000"/>
                          </a:solidFill>
                          <a:latin typeface="Arial"/>
                        </a:rPr>
                        <a:t>1 030 001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1" u="none" strike="noStrike">
                          <a:solidFill>
                            <a:srgbClr val="000000"/>
                          </a:solidFill>
                          <a:latin typeface="Arial"/>
                        </a:rPr>
                        <a:t>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en" sz="1100" b="0" i="0" u="none" strike="noStrike" dirty="0">
                          <a:solidFill>
                            <a:srgbClr val="000000"/>
                          </a:solidFill>
                          <a:latin typeface="Arial"/>
                        </a:rPr>
                        <a:t>1 005 235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1361380"/>
                  </a:ext>
                </a:extLst>
              </a:tr>
            </a:tbl>
          </a:graphicData>
        </a:graphic>
      </p:graphicFrame>
    </p:spTree>
    <p:extLst>
      <p:ext uri="{BB962C8B-B14F-4D97-AF65-F5344CB8AC3E}">
        <p14:creationId xmlns:p14="http://schemas.microsoft.com/office/powerpoint/2010/main" val="256059018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Chart 36"/>
          <p:cNvGraphicFramePr/>
          <p:nvPr/>
        </p:nvGraphicFramePr>
        <p:xfrm>
          <a:off x="405154" y="1835067"/>
          <a:ext cx="4991479" cy="26463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p:nvPr/>
        </p:nvGraphicFramePr>
        <p:xfrm>
          <a:off x="-7873514" y="4711344"/>
          <a:ext cx="6876849" cy="354712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0" name="Chart 2"/>
          <p:cNvGraphicFramePr/>
          <p:nvPr>
            <p:extLst>
              <p:ext uri="{D42A27DB-BD31-4B8C-83A1-F6EECF244321}">
                <p14:modId xmlns:p14="http://schemas.microsoft.com/office/powerpoint/2010/main" val="4273722364"/>
              </p:ext>
            </p:extLst>
          </p:nvPr>
        </p:nvGraphicFramePr>
        <p:xfrm>
          <a:off x="495767" y="1973968"/>
          <a:ext cx="4497079" cy="3616007"/>
        </p:xfrm>
        <a:graphic>
          <a:graphicData uri="http://schemas.openxmlformats.org/drawingml/2006/chart">
            <c:chart xmlns:c="http://schemas.openxmlformats.org/drawingml/2006/chart" xmlns:r="http://schemas.openxmlformats.org/officeDocument/2006/relationships" r:id="rId5"/>
          </a:graphicData>
        </a:graphic>
      </p:graphicFrame>
      <p:sp>
        <p:nvSpPr>
          <p:cNvPr id="3" name="Rectangle 2"/>
          <p:cNvSpPr/>
          <p:nvPr/>
        </p:nvSpPr>
        <p:spPr>
          <a:xfrm>
            <a:off x="457199" y="230654"/>
            <a:ext cx="11287125" cy="365760"/>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 sz="1800" b="1" i="0" u="none" strike="noStrike" kern="1200" cap="none" spc="0" normalizeH="0" baseline="0" noProof="0">
                <a:ln>
                  <a:noFill/>
                </a:ln>
                <a:solidFill>
                  <a:srgbClr val="BFBFBF"/>
                </a:solidFill>
                <a:uLnTx/>
                <a:uFillTx/>
                <a:latin typeface="Arial"/>
                <a:ea typeface="+mn-ea"/>
                <a:cs typeface="Arial"/>
              </a:rPr>
              <a:t>JSC NMC Tau-Ken Samruk</a:t>
            </a:r>
            <a:endParaRPr kumimoji="0" lang="ru-RU" sz="1800" b="0" i="0" u="none" strike="noStrike" kern="1200" cap="none" spc="0" normalizeH="0" baseline="0" noProof="0">
              <a:ln>
                <a:noFill/>
              </a:ln>
              <a:solidFill>
                <a:prstClr val="white">
                  <a:lumMod val="75000"/>
                </a:prst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 sz="1200" b="0" i="0" u="none" strike="noStrike" kern="1200" cap="none" spc="0" normalizeH="0" baseline="0" noProof="0">
                <a:ln>
                  <a:noFill/>
                </a:ln>
                <a:solidFill>
                  <a:srgbClr val="898989"/>
                </a:solidFill>
                <a:uLnTx/>
                <a:uFillTx/>
                <a:latin typeface="Calibri"/>
                <a:ea typeface="+mn-ea"/>
                <a:cs typeface="+mn-cs"/>
              </a:rPr>
              <a:t>3</a:t>
            </a: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4" name="Rectangle 23"/>
          <p:cNvSpPr/>
          <p:nvPr/>
        </p:nvSpPr>
        <p:spPr>
          <a:xfrm>
            <a:off x="4901756" y="1383418"/>
            <a:ext cx="3708844" cy="5032622"/>
          </a:xfrm>
          <a:prstGeom prst="rect">
            <a:avLst/>
          </a:prstGeom>
          <a:noFill/>
          <a:ln w="57150">
            <a:solidFill>
              <a:srgbClr val="F9E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 name="Straight Connector 24"/>
          <p:cNvCxnSpPr/>
          <p:nvPr/>
        </p:nvCxnSpPr>
        <p:spPr>
          <a:xfrm>
            <a:off x="5153949" y="1371710"/>
            <a:ext cx="1908000"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5153949" y="1409286"/>
            <a:ext cx="2679402" cy="274320"/>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200" b="1" i="0" u="none" strike="noStrike" kern="1200" cap="none" spc="0" normalizeH="0" baseline="0" noProof="0">
                <a:ln>
                  <a:noFill/>
                </a:ln>
                <a:solidFill>
                  <a:srgbClr val="000000"/>
                </a:solidFill>
                <a:uLnTx/>
                <a:uFillTx/>
                <a:latin typeface="Arial"/>
                <a:ea typeface="+mn-ea"/>
                <a:cs typeface="Arial"/>
              </a:rPr>
              <a:t>ShalkiyaZinc</a:t>
            </a:r>
          </a:p>
        </p:txBody>
      </p:sp>
      <p:sp>
        <p:nvSpPr>
          <p:cNvPr id="27" name="Rectangle 26"/>
          <p:cNvSpPr/>
          <p:nvPr/>
        </p:nvSpPr>
        <p:spPr>
          <a:xfrm>
            <a:off x="8801730" y="1388444"/>
            <a:ext cx="3040792" cy="2040555"/>
          </a:xfrm>
          <a:prstGeom prst="rect">
            <a:avLst/>
          </a:prstGeom>
          <a:noFill/>
          <a:ln w="57150">
            <a:solidFill>
              <a:srgbClr val="F9E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8" name="Straight Connector 27"/>
          <p:cNvCxnSpPr/>
          <p:nvPr/>
        </p:nvCxnSpPr>
        <p:spPr>
          <a:xfrm>
            <a:off x="8701584" y="1388445"/>
            <a:ext cx="1908000"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8917756" y="1432509"/>
            <a:ext cx="2350162" cy="274320"/>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200" b="1" i="0" u="none" strike="noStrike" kern="1200" cap="none" spc="0" normalizeH="0" baseline="0" noProof="0">
                <a:ln>
                  <a:noFill/>
                </a:ln>
                <a:solidFill>
                  <a:srgbClr val="000000"/>
                </a:solidFill>
                <a:uLnTx/>
                <a:uFillTx/>
                <a:latin typeface="Arial"/>
                <a:ea typeface="+mn-ea"/>
                <a:cs typeface="Arial"/>
              </a:rPr>
              <a:t>Alaigyr</a:t>
            </a:r>
          </a:p>
        </p:txBody>
      </p:sp>
      <p:sp>
        <p:nvSpPr>
          <p:cNvPr id="30" name="Rectangle 29"/>
          <p:cNvSpPr/>
          <p:nvPr/>
        </p:nvSpPr>
        <p:spPr>
          <a:xfrm>
            <a:off x="8801730" y="3573558"/>
            <a:ext cx="3040791" cy="2207507"/>
          </a:xfrm>
          <a:prstGeom prst="rect">
            <a:avLst/>
          </a:prstGeom>
          <a:noFill/>
          <a:ln w="57150">
            <a:solidFill>
              <a:srgbClr val="F9E3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1" name="Straight Connector 30"/>
          <p:cNvCxnSpPr/>
          <p:nvPr/>
        </p:nvCxnSpPr>
        <p:spPr>
          <a:xfrm>
            <a:off x="6803994" y="3598670"/>
            <a:ext cx="1908000"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8917756" y="3669790"/>
            <a:ext cx="2826567" cy="274320"/>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200" b="1" i="0" u="none" strike="noStrike" kern="1200" cap="none" spc="0" normalizeH="0" baseline="0" noProof="0">
                <a:ln>
                  <a:noFill/>
                </a:ln>
                <a:solidFill>
                  <a:srgbClr val="000000"/>
                </a:solidFill>
                <a:uLnTx/>
                <a:uFillTx/>
                <a:latin typeface="Arial"/>
                <a:ea typeface="+mn-ea"/>
                <a:cs typeface="Arial"/>
              </a:rPr>
              <a:t>Severny Katpar</a:t>
            </a:r>
          </a:p>
        </p:txBody>
      </p:sp>
      <p:sp>
        <p:nvSpPr>
          <p:cNvPr id="39" name="Rounded Rectangle 38"/>
          <p:cNvSpPr/>
          <p:nvPr/>
        </p:nvSpPr>
        <p:spPr>
          <a:xfrm>
            <a:off x="552450" y="1261393"/>
            <a:ext cx="1265576" cy="267647"/>
          </a:xfrm>
          <a:prstGeom prst="roundRect">
            <a:avLst/>
          </a:prstGeom>
          <a:noFill/>
          <a:ln w="6350">
            <a:noFill/>
          </a:ln>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000" b="0" i="1" u="none" strike="noStrike" kern="1200" cap="none" spc="0" normalizeH="0" baseline="0" noProof="0">
                <a:ln>
                  <a:noFill/>
                </a:ln>
                <a:solidFill>
                  <a:srgbClr val="000000"/>
                </a:solidFill>
                <a:uLnTx/>
                <a:uFillTx/>
                <a:latin typeface="Arial"/>
                <a:ea typeface="+mn-ea"/>
                <a:cs typeface="Arial"/>
              </a:rPr>
              <a:t>KZT million</a:t>
            </a:r>
          </a:p>
        </p:txBody>
      </p:sp>
      <p:sp>
        <p:nvSpPr>
          <p:cNvPr id="40" name="Rounded Rectangle 39"/>
          <p:cNvSpPr/>
          <p:nvPr/>
        </p:nvSpPr>
        <p:spPr>
          <a:xfrm>
            <a:off x="3977627" y="5913368"/>
            <a:ext cx="1038993" cy="602205"/>
          </a:xfrm>
          <a:prstGeom prst="roundRect">
            <a:avLst/>
          </a:prstGeom>
          <a:noFill/>
          <a:ln w="6350">
            <a:noFill/>
          </a:ln>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000" b="0" i="0" u="none" strike="noStrike" kern="1200" cap="none" spc="0" normalizeH="0" baseline="0" noProof="0">
                <a:ln>
                  <a:noFill/>
                </a:ln>
                <a:solidFill>
                  <a:srgbClr val="000000"/>
                </a:solidFill>
                <a:uLnTx/>
                <a:uFillTx/>
                <a:latin typeface="Arial"/>
                <a:ea typeface="+mn-ea"/>
                <a:cs typeface="Arial"/>
              </a:rPr>
              <a:t>Geological exploration projects</a:t>
            </a:r>
            <a:endParaRPr kumimoji="0" lang="ru-RU"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Rectangle 40"/>
          <p:cNvSpPr/>
          <p:nvPr/>
        </p:nvSpPr>
        <p:spPr>
          <a:xfrm>
            <a:off x="113106" y="5985918"/>
            <a:ext cx="110178" cy="171608"/>
          </a:xfrm>
          <a:prstGeom prst="rect">
            <a:avLst/>
          </a:prstGeom>
          <a:solidFill>
            <a:srgbClr val="FFBA8B"/>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ounded Rectangle 41"/>
          <p:cNvSpPr/>
          <p:nvPr/>
        </p:nvSpPr>
        <p:spPr>
          <a:xfrm>
            <a:off x="959648" y="5913368"/>
            <a:ext cx="733572" cy="267647"/>
          </a:xfrm>
          <a:prstGeom prst="roundRect">
            <a:avLst/>
          </a:prstGeom>
          <a:noFill/>
          <a:ln w="6350">
            <a:noFill/>
          </a:ln>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000" b="0" i="0" u="none" strike="noStrike" kern="1200" cap="none" spc="0" normalizeH="0" baseline="0" noProof="0">
                <a:ln>
                  <a:noFill/>
                </a:ln>
                <a:solidFill>
                  <a:srgbClr val="000000"/>
                </a:solidFill>
                <a:uLnTx/>
                <a:uFillTx/>
                <a:latin typeface="Arial"/>
                <a:ea typeface="+mn-ea"/>
                <a:cs typeface="Arial"/>
              </a:rPr>
              <a:t>Alaigyr</a:t>
            </a:r>
            <a:endParaRPr kumimoji="0" lang="ru-RU" sz="105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Rectangle 42"/>
          <p:cNvSpPr/>
          <p:nvPr/>
        </p:nvSpPr>
        <p:spPr>
          <a:xfrm>
            <a:off x="846938" y="5974782"/>
            <a:ext cx="131712" cy="164034"/>
          </a:xfrm>
          <a:prstGeom prst="rect">
            <a:avLst/>
          </a:prstGeom>
          <a:solidFill>
            <a:schemeClr val="bg2">
              <a:lumMod val="75000"/>
            </a:scheme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ounded Rectangle 43"/>
          <p:cNvSpPr/>
          <p:nvPr/>
        </p:nvSpPr>
        <p:spPr>
          <a:xfrm>
            <a:off x="1820816" y="5920592"/>
            <a:ext cx="2018881" cy="434926"/>
          </a:xfrm>
          <a:prstGeom prst="roundRect">
            <a:avLst/>
          </a:prstGeom>
          <a:noFill/>
          <a:ln w="6350">
            <a:noFill/>
          </a:ln>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000" b="0" i="0" u="none" strike="noStrike" kern="1200" cap="none" spc="0" normalizeH="0" baseline="0" noProof="0">
                <a:ln>
                  <a:noFill/>
                </a:ln>
                <a:solidFill>
                  <a:srgbClr val="000000"/>
                </a:solidFill>
                <a:uLnTx/>
                <a:uFillTx/>
                <a:latin typeface="Arial"/>
                <a:ea typeface="+mn-ea"/>
                <a:cs typeface="Arial"/>
              </a:rPr>
              <a:t>Severniy Katpar and Verkhneye Kairakty</a:t>
            </a:r>
          </a:p>
        </p:txBody>
      </p:sp>
      <p:sp>
        <p:nvSpPr>
          <p:cNvPr id="45" name="Rectangle 44"/>
          <p:cNvSpPr/>
          <p:nvPr/>
        </p:nvSpPr>
        <p:spPr>
          <a:xfrm>
            <a:off x="1696010" y="6006190"/>
            <a:ext cx="131712" cy="151336"/>
          </a:xfrm>
          <a:prstGeom prst="rect">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ular Callout 48"/>
          <p:cNvSpPr/>
          <p:nvPr/>
        </p:nvSpPr>
        <p:spPr>
          <a:xfrm>
            <a:off x="552450" y="1485126"/>
            <a:ext cx="2664883" cy="276999"/>
          </a:xfrm>
          <a:prstGeom prst="wedgeRectCallout">
            <a:avLst>
              <a:gd name="adj1" fmla="val 28911"/>
              <a:gd name="adj2" fmla="val 77779"/>
            </a:avLst>
          </a:prstGeom>
          <a:noFill/>
          <a:ln w="6350">
            <a:noFill/>
          </a:ln>
          <a:effectLst/>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200" b="1" i="0" u="none" strike="noStrike" kern="1200" cap="none" spc="0" normalizeH="0" baseline="0" noProof="0" dirty="0">
                <a:ln>
                  <a:noFill/>
                </a:ln>
                <a:solidFill>
                  <a:srgbClr val="000000"/>
                </a:solidFill>
                <a:uLnTx/>
                <a:uFillTx/>
                <a:latin typeface="Arial"/>
                <a:ea typeface="+mn-ea"/>
                <a:cs typeface="Arial"/>
              </a:rPr>
              <a:t>Actual for the reporting period           </a:t>
            </a:r>
          </a:p>
        </p:txBody>
      </p:sp>
      <p:sp>
        <p:nvSpPr>
          <p:cNvPr id="58" name="Rectangle 54"/>
          <p:cNvSpPr/>
          <p:nvPr/>
        </p:nvSpPr>
        <p:spPr>
          <a:xfrm>
            <a:off x="8917755" y="1624974"/>
            <a:ext cx="2924765" cy="739680"/>
          </a:xfrm>
          <a:prstGeom prst="rect">
            <a:avLst/>
          </a:prstGeom>
          <a:noFill/>
          <a:ln w="57150">
            <a:noFill/>
          </a:ln>
        </p:spPr>
        <p:txBody>
          <a:bodyPr wrap="square" lIns="126000" tIns="126000" rIns="126000" bIns="126000">
            <a:spAutoFit/>
          </a:bodyPr>
          <a:lstStyle/>
          <a:p>
            <a:pPr algn="just" rtl="0">
              <a:spcAft>
                <a:spcPts val="600"/>
              </a:spcAft>
              <a:defRPr/>
            </a:pPr>
            <a:r>
              <a:rPr lang="en" sz="900" b="1" i="0" u="none" strike="noStrike">
                <a:solidFill>
                  <a:srgbClr val="000000"/>
                </a:solidFill>
                <a:latin typeface="Arial"/>
                <a:cs typeface="Arial"/>
              </a:rPr>
              <a:t>M6 2026</a:t>
            </a:r>
            <a:endParaRPr lang="ru-RU" sz="900" b="1">
              <a:solidFill>
                <a:prstClr val="black"/>
              </a:solidFill>
              <a:latin typeface="Arial" panose="020B0604020202020204" pitchFamily="34" charset="0"/>
              <a:cs typeface="Arial" panose="020B0604020202020204" pitchFamily="34" charset="0"/>
            </a:endParaRPr>
          </a:p>
          <a:p>
            <a:pPr marL="171450" indent="-171450" algn="just" rtl="0">
              <a:spcAft>
                <a:spcPts val="600"/>
              </a:spcAft>
              <a:buFont typeface="Times New Roman" panose="02020603050405020304" pitchFamily="18" charset="0"/>
              <a:buChar char="-"/>
              <a:defRPr/>
            </a:pPr>
            <a:r>
              <a:rPr lang="en" sz="900" b="0" i="0" u="none" strike="noStrike">
                <a:solidFill>
                  <a:srgbClr val="000000"/>
                </a:solidFill>
                <a:latin typeface="Arial"/>
                <a:cs typeface="Arial"/>
              </a:rPr>
              <a:t>Financing of project support activities continues.</a:t>
            </a:r>
          </a:p>
        </p:txBody>
      </p:sp>
      <p:sp>
        <p:nvSpPr>
          <p:cNvPr id="59" name="Rectangle 56"/>
          <p:cNvSpPr/>
          <p:nvPr/>
        </p:nvSpPr>
        <p:spPr>
          <a:xfrm>
            <a:off x="8836885" y="4091481"/>
            <a:ext cx="3040790" cy="876840"/>
          </a:xfrm>
          <a:prstGeom prst="rect">
            <a:avLst/>
          </a:prstGeom>
          <a:noFill/>
          <a:ln w="57150">
            <a:noFill/>
          </a:ln>
        </p:spPr>
        <p:txBody>
          <a:bodyPr wrap="square" lIns="126000" tIns="126000" rIns="126000" bIns="126000">
            <a:spAutoFit/>
          </a:bodyPr>
          <a:lstStyle/>
          <a:p>
            <a:pPr marL="0" marR="0" lvl="0" indent="0" algn="just" defTabSz="914400" rtl="0" eaLnBrk="1" fontAlgn="auto" latinLnBrk="0" hangingPunct="1">
              <a:lnSpc>
                <a:spcPct val="100000"/>
              </a:lnSpc>
              <a:spcBef>
                <a:spcPct val="0"/>
              </a:spcBef>
              <a:spcAft>
                <a:spcPts val="600"/>
              </a:spcAft>
              <a:buClrTx/>
              <a:buSzTx/>
              <a:buFontTx/>
              <a:buNone/>
              <a:defRPr/>
            </a:pPr>
            <a:r>
              <a:rPr lang="en" sz="900" b="1" i="0" u="none" strike="noStrike">
                <a:latin typeface="Arial"/>
                <a:cs typeface="Arial"/>
              </a:rPr>
              <a:t>M6 2026 </a:t>
            </a:r>
            <a:endParaRPr lang="ru-RU" sz="900" b="1">
              <a:latin typeface="Arial" panose="020B0604020202020204" pitchFamily="34" charset="0"/>
              <a:cs typeface="Arial" panose="020B0604020202020204" pitchFamily="34" charset="0"/>
            </a:endParaRPr>
          </a:p>
          <a:p>
            <a:pPr marL="171450" marR="0" lvl="0" indent="-171450" algn="just" defTabSz="914400" rtl="0" eaLnBrk="1" fontAlgn="auto" latinLnBrk="0" hangingPunct="1">
              <a:lnSpc>
                <a:spcPct val="100000"/>
              </a:lnSpc>
              <a:spcBef>
                <a:spcPct val="0"/>
              </a:spcBef>
              <a:spcAft>
                <a:spcPts val="600"/>
              </a:spcAft>
              <a:buClrTx/>
              <a:buSzTx/>
              <a:buFont typeface="Arial" panose="020B0604020202020204" pitchFamily="34" charset="0"/>
              <a:buChar char="-"/>
              <a:defRPr/>
            </a:pPr>
            <a:r>
              <a:rPr lang="en" sz="900" b="0" i="0" u="none" strike="noStrike">
                <a:latin typeface="Arial"/>
                <a:ea typeface="+mn-ea"/>
                <a:cs typeface="Arial"/>
              </a:rPr>
              <a:t>The equity interest was re-registered, and the project is being implemented jointly with partners.</a:t>
            </a:r>
            <a:endParaRPr kumimoji="0" lang="ru-RU" sz="85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
        <p:nvSpPr>
          <p:cNvPr id="61" name="Rectangular Callout 35"/>
          <p:cNvSpPr/>
          <p:nvPr/>
        </p:nvSpPr>
        <p:spPr>
          <a:xfrm>
            <a:off x="2139885" y="3573559"/>
            <a:ext cx="958614" cy="304800"/>
          </a:xfrm>
          <a:prstGeom prst="wedgeRectCallout">
            <a:avLst>
              <a:gd name="adj1" fmla="val 28911"/>
              <a:gd name="adj2" fmla="val 77779"/>
            </a:avLst>
          </a:prstGeom>
          <a:noFill/>
          <a:ln w="6350">
            <a:noFill/>
          </a:ln>
          <a:effectLst/>
        </p:spPr>
        <p:txBody>
          <a:bodyPr wrap="square">
            <a:spAutoFit/>
          </a:bodyPr>
          <a:lstStyle/>
          <a:p>
            <a:pPr marL="0" marR="0" lvl="0" indent="0" algn="ctr" defTabSz="914400" rtl="0" eaLnBrk="1" fontAlgn="auto" latinLnBrk="0" hangingPunct="1">
              <a:lnSpc>
                <a:spcPct val="100000"/>
              </a:lnSpc>
              <a:spcBef>
                <a:spcPct val="0"/>
              </a:spcBef>
              <a:spcAft>
                <a:spcPts val="600"/>
              </a:spcAft>
              <a:buClrTx/>
              <a:buSzTx/>
              <a:buFontTx/>
              <a:buNone/>
              <a:defRPr/>
            </a:pPr>
            <a:r>
              <a:rPr kumimoji="0" lang="en" sz="1400" b="1" i="0" u="none" strike="noStrike" kern="1200" cap="none" spc="0" normalizeH="0" baseline="0" noProof="0">
                <a:ln>
                  <a:noFill/>
                </a:ln>
                <a:solidFill>
                  <a:srgbClr val="000000"/>
                </a:solidFill>
                <a:uLnTx/>
                <a:uFillTx/>
                <a:latin typeface="Arial"/>
                <a:ea typeface="+mn-ea"/>
                <a:cs typeface="Arial"/>
              </a:rPr>
              <a:t>10 864</a:t>
            </a:r>
          </a:p>
        </p:txBody>
      </p:sp>
      <p:sp>
        <p:nvSpPr>
          <p:cNvPr id="62" name="Rectangle 1"/>
          <p:cNvSpPr/>
          <p:nvPr/>
        </p:nvSpPr>
        <p:spPr>
          <a:xfrm>
            <a:off x="4648201" y="261431"/>
            <a:ext cx="7229474" cy="304800"/>
          </a:xfrm>
          <a:prstGeom prst="rect">
            <a:avLst/>
          </a:prstGeom>
        </p:spPr>
        <p:txBody>
          <a:bodyPr wrap="square">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 sz="1400" b="1" i="0" u="none" strike="noStrike" kern="1200" cap="none" spc="0" normalizeH="0" baseline="0" noProof="0">
                <a:ln>
                  <a:noFill/>
                </a:ln>
                <a:solidFill>
                  <a:srgbClr val="000000"/>
                </a:solidFill>
                <a:uLnTx/>
                <a:uFillTx/>
                <a:latin typeface="Arial"/>
                <a:ea typeface="+mn-ea"/>
                <a:cs typeface="Arial"/>
              </a:rPr>
              <a:t>Results of the financial and economic activity for M6 2026</a:t>
            </a:r>
            <a:endParaRPr kumimoji="0" lang="ru-RU"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3" name="Rectangle 7"/>
          <p:cNvSpPr/>
          <p:nvPr/>
        </p:nvSpPr>
        <p:spPr>
          <a:xfrm>
            <a:off x="552450" y="781050"/>
            <a:ext cx="11325225" cy="39052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 sz="1600" b="1" i="0" u="none" strike="noStrike" kern="1200" cap="none" spc="0" normalizeH="0" baseline="0" noProof="0">
                <a:ln>
                  <a:noFill/>
                </a:ln>
                <a:solidFill>
                  <a:srgbClr val="FFFFFF"/>
                </a:solidFill>
                <a:uLnTx/>
                <a:uFillTx/>
                <a:latin typeface="Calibri"/>
                <a:ea typeface="+mn-ea"/>
                <a:cs typeface="+mn-cs"/>
              </a:rPr>
              <a:t>Capital expenses</a:t>
            </a:r>
          </a:p>
        </p:txBody>
      </p:sp>
      <p:sp>
        <p:nvSpPr>
          <p:cNvPr id="33" name="Rectangle 37"/>
          <p:cNvSpPr/>
          <p:nvPr/>
        </p:nvSpPr>
        <p:spPr>
          <a:xfrm>
            <a:off x="4870926" y="1606974"/>
            <a:ext cx="3830657" cy="4691573"/>
          </a:xfrm>
          <a:prstGeom prst="rect">
            <a:avLst/>
          </a:prstGeom>
          <a:noFill/>
          <a:ln w="57150">
            <a:noFill/>
          </a:ln>
        </p:spPr>
        <p:txBody>
          <a:bodyPr wrap="square" lIns="126000" tIns="126000" rIns="126000" bIns="126000">
            <a:spAutoFit/>
          </a:bodyPr>
          <a:lstStyle/>
          <a:p>
            <a:pPr algn="just" rtl="0">
              <a:spcAft>
                <a:spcPts val="600"/>
              </a:spcAft>
              <a:defRPr/>
            </a:pPr>
            <a:r>
              <a:rPr lang="en" sz="900" b="1" i="0" u="none" strike="noStrike" dirty="0">
                <a:solidFill>
                  <a:srgbClr val="000000"/>
                </a:solidFill>
                <a:latin typeface="Arial"/>
                <a:cs typeface="Arial"/>
              </a:rPr>
              <a:t>M6 2026</a:t>
            </a:r>
            <a:endParaRPr lang="en-US" sz="900" b="1" dirty="0">
              <a:solidFill>
                <a:prstClr val="black"/>
              </a:solidFill>
              <a:latin typeface="Arial" panose="020B0604020202020204" pitchFamily="34" charset="0"/>
              <a:cs typeface="Arial" panose="020B0604020202020204" pitchFamily="34" charset="0"/>
            </a:endParaRPr>
          </a:p>
          <a:p>
            <a:pPr marL="342900" indent="-342900" algn="just" rtl="0">
              <a:spcAft>
                <a:spcPts val="800"/>
              </a:spcAft>
              <a:buFont typeface="Times New Roman" panose="02020603050405020304" pitchFamily="18" charset="0"/>
              <a:buChar char="-"/>
              <a:tabLst>
                <a:tab pos="678815" algn="l"/>
              </a:tabLst>
              <a:defRPr/>
            </a:pPr>
            <a:r>
              <a:rPr lang="en" sz="900" b="0" i="0" u="none" strike="noStrike" dirty="0">
                <a:solidFill>
                  <a:srgbClr val="000000"/>
                </a:solidFill>
                <a:latin typeface="Arial"/>
                <a:cs typeface="Arial"/>
              </a:rPr>
              <a:t>Revaluation of resources and reserves under the KazRC code standard has been completed, and the report has been sent to the Geology Committee to put resources and reserves on the state balance sheet. </a:t>
            </a:r>
          </a:p>
          <a:p>
            <a:pPr algn="just" rtl="0">
              <a:spcAft>
                <a:spcPts val="600"/>
              </a:spcAft>
              <a:defRPr/>
            </a:pPr>
            <a:r>
              <a:rPr lang="en" sz="900" b="1" i="0" u="none" strike="noStrike" dirty="0">
                <a:solidFill>
                  <a:srgbClr val="000000"/>
                </a:solidFill>
                <a:latin typeface="Arial"/>
                <a:cs typeface="Arial"/>
              </a:rPr>
              <a:t>M6-M9 2026 </a:t>
            </a:r>
          </a:p>
          <a:p>
            <a:pPr marL="342900" lvl="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Development of Technological regulations for the implementation of RRS. Stage 1 of research has been completed.</a:t>
            </a:r>
          </a:p>
          <a:p>
            <a:pPr marL="34290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The Committee of Geology has appointed an independent expert to conduct an expert examination of the materials on the resourses revaluation.</a:t>
            </a:r>
          </a:p>
          <a:p>
            <a:pPr marL="342900" lvl="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Adjustment of the DED for construction of a processing plant and tailings.</a:t>
            </a:r>
            <a:r>
              <a:rPr lang="en" sz="900" b="0" i="0" u="none" strike="noStrike" dirty="0">
                <a:solidFill>
                  <a:srgbClr val="FF0000"/>
                </a:solidFill>
                <a:latin typeface="Arial"/>
                <a:cs typeface="Arial"/>
              </a:rPr>
              <a:t> </a:t>
            </a:r>
          </a:p>
          <a:p>
            <a:pPr marL="342900" lvl="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Reconstruction of the wind farm and the Water Pipeline. The CAW has begun. Dismantling and excavation works were carried out with the cleaning of structures and transportation of materials, </a:t>
            </a:r>
          </a:p>
          <a:p>
            <a:pPr marL="342900" lvl="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Development of the DED for the adaptation of the RRS process line. </a:t>
            </a:r>
          </a:p>
          <a:p>
            <a:pPr marL="34290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The volume of mining preparatory work performed amounted to 65 thousand m3.</a:t>
            </a:r>
          </a:p>
          <a:p>
            <a:pPr marL="342900" lvl="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Supply of equipment for the Processing plant and Ore processing complex. </a:t>
            </a:r>
          </a:p>
          <a:p>
            <a:pPr marL="342900" lvl="0" indent="-342900" algn="just" rtl="0">
              <a:spcAft>
                <a:spcPts val="800"/>
              </a:spcAft>
              <a:buFont typeface="Times New Roman" panose="02020603050405020304" pitchFamily="18" charset="0"/>
              <a:buChar char="-"/>
              <a:tabLst>
                <a:tab pos="678815" algn="l"/>
              </a:tabLst>
            </a:pPr>
            <a:r>
              <a:rPr lang="en" sz="900" b="0" i="0" u="none" strike="noStrike" dirty="0">
                <a:solidFill>
                  <a:srgbClr val="000000"/>
                </a:solidFill>
                <a:latin typeface="Arial"/>
                <a:cs typeface="Arial"/>
              </a:rPr>
              <a:t>Determining the method of asset sale.</a:t>
            </a:r>
          </a:p>
        </p:txBody>
      </p:sp>
      <p:sp>
        <p:nvSpPr>
          <p:cNvPr id="34" name="Rectangle 44">
            <a:extLst>
              <a:ext uri="{FF2B5EF4-FFF2-40B4-BE49-F238E27FC236}">
                <a16:creationId xmlns:a16="http://schemas.microsoft.com/office/drawing/2014/main" id="{C065955D-E9C6-4920-B9D6-57D683A9DDAE}"/>
              </a:ext>
            </a:extLst>
          </p:cNvPr>
          <p:cNvSpPr/>
          <p:nvPr/>
        </p:nvSpPr>
        <p:spPr>
          <a:xfrm>
            <a:off x="3836676" y="5987480"/>
            <a:ext cx="131712" cy="151336"/>
          </a:xfrm>
          <a:prstGeom prst="rect">
            <a:avLst/>
          </a:prstGeom>
          <a:solidFill>
            <a:srgbClr val="F9E3AE"/>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ounded Rectangle 39">
            <a:extLst>
              <a:ext uri="{FF2B5EF4-FFF2-40B4-BE49-F238E27FC236}">
                <a16:creationId xmlns:a16="http://schemas.microsoft.com/office/drawing/2014/main" id="{4C183F51-D53F-4EC6-B798-667153B09BCC}"/>
              </a:ext>
            </a:extLst>
          </p:cNvPr>
          <p:cNvSpPr/>
          <p:nvPr/>
        </p:nvSpPr>
        <p:spPr>
          <a:xfrm>
            <a:off x="113105" y="5880428"/>
            <a:ext cx="906089" cy="346234"/>
          </a:xfrm>
          <a:prstGeom prst="roundRect">
            <a:avLst>
              <a:gd name="adj" fmla="val 50000"/>
            </a:avLst>
          </a:prstGeom>
          <a:noFill/>
          <a:ln w="6350">
            <a:noFill/>
          </a:ln>
        </p:spPr>
        <p:txBody>
          <a:bodyPr wrap="square">
            <a:spAutoFit/>
          </a:bodyPr>
          <a:lstStyle/>
          <a:p>
            <a:pPr marL="0" marR="0" lvl="0" indent="0" algn="l" defTabSz="914400" rtl="0" eaLnBrk="1" fontAlgn="auto" latinLnBrk="0" hangingPunct="1">
              <a:lnSpc>
                <a:spcPct val="100000"/>
              </a:lnSpc>
              <a:spcBef>
                <a:spcPct val="0"/>
              </a:spcBef>
              <a:spcAft>
                <a:spcPts val="600"/>
              </a:spcAft>
              <a:buClrTx/>
              <a:buSzTx/>
              <a:buFontTx/>
              <a:buNone/>
              <a:defRPr/>
            </a:pPr>
            <a:r>
              <a:rPr kumimoji="0" lang="en" sz="1000" b="0" i="0" u="none" strike="noStrike" kern="1200" cap="none" spc="0" normalizeH="0" baseline="0" noProof="0" dirty="0">
                <a:ln>
                  <a:noFill/>
                </a:ln>
                <a:solidFill>
                  <a:srgbClr val="000000"/>
                </a:solidFill>
                <a:uLnTx/>
                <a:uFillTx/>
                <a:latin typeface="Arial"/>
                <a:ea typeface="+mn-ea"/>
                <a:cs typeface="Arial"/>
              </a:rPr>
              <a:t>Shalkiya</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2466072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Application xmlns="http://www.sap.com/cof/powerpoint/application">
  <Version>2</Version>
  <Revision>2.8.2500.1937</Revision>
</Application>
</file>

<file path=customXml/item2.xml><?xml version="1.0" encoding="utf-8"?>
<Application xmlns="http://www.sap.com/cof/ao/powerpoint/application">
  <com.sap.ip.bi.pioneer>
    <Version>1</Version>
    <AAO_Revision>2.8.2500.1937</AAO_Revision>
    <RefreshOnOpen>False</RefreshOnOpen>
    <PlanningModeSetToChangeMode>True</PlanningModeSetToChangeMode>
    <Cleaned>False</Cleaned>
    <ForcePromptOnInitialRefresh>False</ForcePromptOnInitialRefresh>
    <StorePromptsInDocument>True</StorePromptsInDocument>
    <MergeVariables>False</MergeVariables>
    <RefreshPlanningObjectsOnRefreshAll>True</RefreshPlanningObjectsOnRefreshAll>
    <Items/>
  </com.sap.ip.bi.pioneer>
</Application>
</file>

<file path=customXml/itemProps1.xml><?xml version="1.0" encoding="utf-8"?>
<ds:datastoreItem xmlns:ds="http://schemas.openxmlformats.org/officeDocument/2006/customXml" ds:itemID="{2FD18E38-C547-499A-8500-B2472EC9B914}">
  <ds:schemaRefs>
    <ds:schemaRef ds:uri="http://www.sap.com/cof/powerpoint/application"/>
  </ds:schemaRefs>
</ds:datastoreItem>
</file>

<file path=customXml/itemProps2.xml><?xml version="1.0" encoding="utf-8"?>
<ds:datastoreItem xmlns:ds="http://schemas.openxmlformats.org/officeDocument/2006/customXml" ds:itemID="{D58AE52B-350A-4A11-80BA-0124C6605263}">
  <ds:schemaRefs>
    <ds:schemaRef ds:uri="http://www.sap.com/cof/ao/powerpoint/application"/>
  </ds:schemaRefs>
</ds:datastoreItem>
</file>

<file path=docProps/app.xml><?xml version="1.0" encoding="utf-8"?>
<Properties xmlns="http://schemas.openxmlformats.org/officeDocument/2006/extended-properties" xmlns:vt="http://schemas.openxmlformats.org/officeDocument/2006/docPropsVTypes">
  <TotalTime>16858</TotalTime>
  <Words>716</Words>
  <Application>Microsoft Office PowerPoint</Application>
  <PresentationFormat>Широкоэкранный</PresentationFormat>
  <Paragraphs>183</Paragraphs>
  <Slides>3</Slides>
  <Notes>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vt:i4>
      </vt:variant>
    </vt:vector>
  </HeadingPairs>
  <TitlesOfParts>
    <vt:vector size="9" baseType="lpstr">
      <vt:lpstr>Arial</vt:lpstr>
      <vt:lpstr>Calibri</vt:lpstr>
      <vt:lpstr>Calibri Light</vt:lpstr>
      <vt:lpstr>Cambria Math</vt:lpstr>
      <vt:lpstr>Times New Roman</vt:lpstr>
      <vt:lpstr>Office Theme</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Айткожина Асель Сериккызы</dc:creator>
  <cp:lastModifiedBy>Егембердиева Дана Бахытбековна</cp:lastModifiedBy>
  <cp:revision>492</cp:revision>
  <cp:lastPrinted>2025-06-13T04:54:51Z</cp:lastPrinted>
  <dcterms:created xsi:type="dcterms:W3CDTF">2021-09-03T09:26:51Z</dcterms:created>
  <dcterms:modified xsi:type="dcterms:W3CDTF">2026-10-02T04:03:27Z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TCat_8ea2e48f-8bd8-490e-801a-a87c246152ca_Id">
    <vt:lpwstr>8ea2e48f-8bd8-490e-801a-a87c246152ca</vt:lpwstr>
  </property>
  <property fmtid="{D5CDD505-2E9C-101B-9397-08002B2CF9AE}" pid="3" name="STCat_8ea2e48f-8bd8-490e-801a-a87c246152ca_Name">
    <vt:lpwstr>КОНФИДЕНЦИАЛЬНО</vt:lpwstr>
  </property>
  <property fmtid="{D5CDD505-2E9C-101B-9397-08002B2CF9AE}" pid="4" name="STCat_8ea2e48f-8bd8-490e-801a-a87c246152ca_Version">
    <vt:lpwstr>1</vt:lpwstr>
  </property>
</Properties>
</file>