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theme/themeOverride2.xml" ContentType="application/vnd.openxmlformats-officedocument.themeOverride+xml"/>
  <Override PartName="/ppt/charts/chart4.xml" ContentType="application/vnd.openxmlformats-officedocument.drawingml.chart+xml"/>
  <Override PartName="/ppt/theme/themeOverride3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7"/>
  </p:notesMasterIdLst>
  <p:sldIdLst>
    <p:sldId id="261" r:id="rId4"/>
    <p:sldId id="258" r:id="rId5"/>
    <p:sldId id="264" r:id="rId6"/>
  </p:sldIdLst>
  <p:sldSz cx="12192000" cy="6858000"/>
  <p:notesSz cx="7023100" cy="9309100"/>
  <p:custDataLst>
    <p:tags r:id="rId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опеева Дана Сахабадиновна" initials="КДС" lastIdx="0" clrIdx="0">
    <p:extLst>
      <p:ext uri="{19B8F6BF-5375-455C-9EA6-DF929625EA0E}">
        <p15:presenceInfo xmlns:p15="http://schemas.microsoft.com/office/powerpoint/2012/main" userId="S-1-5-21-3610420068-3994307025-810758884-2990" providerId="AD"/>
      </p:ext>
    </p:extLst>
  </p:cmAuthor>
  <p:cmAuthor id="2" name="Егембердиева Дана Бахытбековна" initials="ЕДБ" lastIdx="0" clrIdx="1">
    <p:extLst>
      <p:ext uri="{19B8F6BF-5375-455C-9EA6-DF929625EA0E}">
        <p15:presenceInfo xmlns:p15="http://schemas.microsoft.com/office/powerpoint/2012/main" userId="S::d.yegemberdiyeva@tks.kz::f141af8a-b77e-4855-96f3-c9ee5f68100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0154" autoAdjust="0"/>
  </p:normalViewPr>
  <p:slideViewPr>
    <p:cSldViewPr snapToGrid="0">
      <p:cViewPr varScale="1">
        <p:scale>
          <a:sx n="109" d="100"/>
          <a:sy n="109" d="100"/>
        </p:scale>
        <p:origin x="41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ablakatov_e\Desktop\&#1060;&#1061;&#1044;\2022%20&#1075;.%203%20&#1084;&#1077;&#1089;&#1103;&#1094;&#1072;%20(&#1082;&#1074;&#1072;&#1088;&#1090;&#1072;&#1083;)\Data_3m2022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660218670964241E-2"/>
          <c:y val="9.6324458718299866E-2"/>
          <c:w val="0.94867956638336182"/>
          <c:h val="0.84790873527526855"/>
        </c:manualLayout>
      </c:layout>
      <c:lineChart>
        <c:grouping val="standard"/>
        <c:varyColors val="1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016992"/>
        <c:axId val="19664888"/>
      </c:lineChart>
      <c:dateAx>
        <c:axId val="19016992"/>
        <c:scaling>
          <c:orientation val="minMax"/>
          <c:max val="2281"/>
          <c:min val="-2"/>
        </c:scaling>
        <c:delete val="1"/>
        <c:axPos val="b"/>
        <c:numFmt formatCode="[$-419]mmmm\ yy;@" sourceLinked="0"/>
        <c:majorTickMark val="cross"/>
        <c:minorTickMark val="none"/>
        <c:tickLblPos val="nextTo"/>
        <c:crossAx val="19664888"/>
        <c:crosses val="autoZero"/>
        <c:auto val="0"/>
        <c:lblOffset val="100"/>
        <c:baseTimeUnit val="days"/>
        <c:majorUnit val="2"/>
        <c:majorTimeUnit val="months"/>
        <c:minorUnit val="1"/>
        <c:minorTimeUnit val="months"/>
      </c:dateAx>
      <c:valAx>
        <c:axId val="19664888"/>
        <c:scaling>
          <c:orientation val="minMax"/>
          <c:min val="700"/>
        </c:scaling>
        <c:delete val="0"/>
        <c:axPos val="l"/>
        <c:numFmt formatCode="0.00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KZ"/>
          </a:p>
        </c:txPr>
        <c:crossAx val="19016992"/>
        <c:crossesAt val="12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5171629190444946E-2"/>
          <c:y val="4.261321946978569E-2"/>
          <c:w val="0.93482834100723267"/>
          <c:h val="0.91945606470108032"/>
        </c:manualLayout>
      </c:layout>
      <c:lineChart>
        <c:grouping val="standard"/>
        <c:varyColors val="0"/>
        <c:ser>
          <c:idx val="1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Объемы!$H$18:$M$18</c:f>
              <c:numCache>
                <c:formatCode>General</c:formatCod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</c:numCache>
            </c:numRef>
          </c:cat>
          <c:smooth val="1"/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2-88B7-4330-90E3-E6023D3059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791256"/>
        <c:axId val="19668800"/>
      </c:lineChart>
      <c:catAx>
        <c:axId val="329791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19668800"/>
        <c:crosses val="autoZero"/>
        <c:auto val="0"/>
        <c:lblAlgn val="ctr"/>
        <c:lblOffset val="100"/>
        <c:noMultiLvlLbl val="0"/>
      </c:catAx>
      <c:valAx>
        <c:axId val="196688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 rtl="0">
                  <a:defRPr lang="ru-RU" sz="900" b="0" i="0" u="none" strike="noStrike" kern="1200" baseline="0" noProof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kk" sz="900" b="0" i="0" u="none" strike="noStrike" noProof="0">
                    <a:latin typeface="Arial"/>
                  </a:rPr>
                  <a:t>Алтын бағасы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 rtl="0">
                <a:defRPr lang="ru-RU" sz="900" b="0" i="0" u="none" strike="noStrike" kern="1200" baseline="0" noProof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KZ"/>
            </a:p>
          </c:txPr>
        </c:title>
        <c:numFmt formatCode="General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329791256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 smtId="4294967295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9961871206760406E-2"/>
          <c:y val="5.1751580089330673E-2"/>
          <c:w val="0.96873569488525391"/>
          <c:h val="0.91945606470108032"/>
        </c:manualLayout>
      </c:layout>
      <c:lineChart>
        <c:grouping val="standard"/>
        <c:varyColors val="0"/>
        <c:ser>
          <c:idx val="0"/>
          <c:order val="0"/>
          <c:tx>
            <c:strRef>
              <c:f>Объемы!$B$19:$C$19</c:f>
              <c:strCache>
                <c:ptCount val="2"/>
                <c:pt idx="0">
                  <c:v>Алтын бағасы</c:v>
                </c:pt>
                <c:pt idx="1">
                  <c:v>$ за унц.</c:v>
                </c:pt>
              </c:strCache>
            </c:strRef>
          </c:tx>
          <c:spPr>
            <a:ln w="12700" cap="rnd">
              <a:solidFill>
                <a:srgbClr val="FF66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5.8361109346151352E-2"/>
                  <c:y val="-2.39468496292829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40D-4290-A678-990238F02CC3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82D-4472-B319-84F30CD939A2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B82D-4472-B319-84F30CD939A2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B82D-4472-B319-84F30CD939A2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8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B82D-4472-B319-84F30CD939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800" b="0" i="1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numRef>
              <c:f>Объемы!$H$18:$N$18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val>
            <c:numRef>
              <c:f>Объемы!$D$19:$N$19</c:f>
              <c:numCache>
                <c:formatCode>_-* #,##0\ _₽_-;\-* #,##0\ _₽_-;_-* "-"??\ _₽_-;_-@_-</c:formatCode>
                <c:ptCount val="11"/>
                <c:pt idx="0">
                  <c:v>1249.9030632411057</c:v>
                </c:pt>
                <c:pt idx="1">
                  <c:v>1257.5431274900402</c:v>
                </c:pt>
                <c:pt idx="2">
                  <c:v>1268.719466403162</c:v>
                </c:pt>
                <c:pt idx="3">
                  <c:v>1393.2292658730169</c:v>
                </c:pt>
                <c:pt idx="4">
                  <c:v>1771.5495059288539</c:v>
                </c:pt>
                <c:pt idx="5">
                  <c:v>1805</c:v>
                </c:pt>
                <c:pt idx="6">
                  <c:v>1802</c:v>
                </c:pt>
                <c:pt idx="7">
                  <c:v>1954</c:v>
                </c:pt>
                <c:pt idx="8">
                  <c:v>2347</c:v>
                </c:pt>
                <c:pt idx="9">
                  <c:v>3545</c:v>
                </c:pt>
                <c:pt idx="10">
                  <c:v>4699</c:v>
                </c:pt>
              </c:numCache>
            </c:numRef>
          </c:val>
          <c:smooth val="1"/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1-B40D-4290-A678-990238F02CC3}"/>
            </c:ext>
          </c:extLst>
        </c:ser>
        <c:ser>
          <c:idx val="1"/>
          <c:order val="1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Объемы!$H$18:$N$18</c:f>
              <c:numCache>
                <c:formatCode>General</c:formatCod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</c:numCache>
            </c:numRef>
          </c:cat>
          <c:smooth val="1"/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2-B40D-4290-A678-990238F02C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871560"/>
        <c:axId val="292530248"/>
      </c:lineChart>
      <c:catAx>
        <c:axId val="326871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292530248"/>
        <c:crosses val="autoZero"/>
        <c:auto val="0"/>
        <c:lblAlgn val="ctr"/>
        <c:lblOffset val="100"/>
        <c:noMultiLvlLbl val="0"/>
      </c:catAx>
      <c:valAx>
        <c:axId val="292530248"/>
        <c:scaling>
          <c:orientation val="minMax"/>
        </c:scaling>
        <c:delete val="0"/>
        <c:axPos val="l"/>
        <c:numFmt formatCode="_-* #,##0\ _₽_-;\-* #,##0\ _₽_-;_-* &quot;-&quot;??\ _₽_-;_-@_-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326871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 smtId="4294967295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Объемы!$B$5:$C$5</c:f>
              <c:strCache>
                <c:ptCount val="2"/>
                <c:pt idx="0">
                  <c:v>Алтын,</c:v>
                </c:pt>
                <c:pt idx="1">
                  <c:v>тыс. унц.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9072-4B38-952A-425707F3B236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072-4B38-952A-425707F3B236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2-9072-4B38-952A-425707F3B236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3-9072-4B38-952A-425707F3B2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Объемы!$H$4:$N$4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6 ай 2026</c:v>
                </c:pt>
              </c:strCache>
            </c:strRef>
          </c:cat>
          <c:val>
            <c:numRef>
              <c:f>Объемы!$D$5:$N$5</c:f>
              <c:numCache>
                <c:formatCode>0</c:formatCode>
                <c:ptCount val="11"/>
                <c:pt idx="0">
                  <c:v>386</c:v>
                </c:pt>
                <c:pt idx="1">
                  <c:v>579</c:v>
                </c:pt>
                <c:pt idx="2">
                  <c:v>729.59748510000009</c:v>
                </c:pt>
                <c:pt idx="3">
                  <c:v>938.67630900000006</c:v>
                </c:pt>
                <c:pt idx="4">
                  <c:v>1078.4182040482247</c:v>
                </c:pt>
                <c:pt idx="5">
                  <c:v>1641.3243377344884</c:v>
                </c:pt>
                <c:pt idx="6">
                  <c:v>1786.0721271520356</c:v>
                </c:pt>
                <c:pt idx="7">
                  <c:v>1679.7</c:v>
                </c:pt>
                <c:pt idx="8">
                  <c:v>1756</c:v>
                </c:pt>
                <c:pt idx="9">
                  <c:v>1832</c:v>
                </c:pt>
                <c:pt idx="10">
                  <c:v>877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0-7CF1-433C-82B6-21C13FF8980F}"/>
            </c:ext>
          </c:extLst>
        </c:ser>
        <c:ser>
          <c:idx val="2"/>
          <c:order val="2"/>
          <c:tx>
            <c:strRef>
              <c:f>Объемы!$B$6:$C$6</c:f>
              <c:strCache>
                <c:ptCount val="2"/>
                <c:pt idx="0">
                  <c:v>Күміс</c:v>
                </c:pt>
                <c:pt idx="1">
                  <c:v>тыс. унц.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4-9072-4B38-952A-425707F3B236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5-9072-4B38-952A-425707F3B236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6-9072-4B38-952A-425707F3B236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kern="1200" baseline="0" smtId="4294967295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ea typeface="+mn-ea"/>
                      <a:cs typeface="Arial" panose="020B0604020202020204" pitchFamily="34" charset="0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7-9072-4B38-952A-425707F3B2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 smtId="4294967295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</c:spPr>
                </c15:leaderLines>
              </c:ext>
            </c:extLst>
          </c:dLbls>
          <c:cat>
            <c:strRef>
              <c:f>Объемы!$H$4:$N$4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6 ай 2026</c:v>
                </c:pt>
              </c:strCache>
            </c:strRef>
          </c:cat>
          <c:val>
            <c:numRef>
              <c:f>Объемы!$D$6:$N$6</c:f>
              <c:numCache>
                <c:formatCode>0</c:formatCode>
                <c:ptCount val="11"/>
                <c:pt idx="0">
                  <c:v>121.42516170410892</c:v>
                </c:pt>
                <c:pt idx="1">
                  <c:v>468.04907353637071</c:v>
                </c:pt>
                <c:pt idx="2">
                  <c:v>199.8531036</c:v>
                </c:pt>
                <c:pt idx="3">
                  <c:v>225.68002749999999</c:v>
                </c:pt>
                <c:pt idx="4">
                  <c:v>288.38263219999999</c:v>
                </c:pt>
                <c:pt idx="5">
                  <c:v>206.52548174292852</c:v>
                </c:pt>
                <c:pt idx="6">
                  <c:v>267.06459420639436</c:v>
                </c:pt>
                <c:pt idx="7">
                  <c:v>165.7</c:v>
                </c:pt>
                <c:pt idx="8">
                  <c:v>195</c:v>
                </c:pt>
                <c:pt idx="9">
                  <c:v>186</c:v>
                </c:pt>
                <c:pt idx="10">
                  <c:v>3.3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1-7CF1-433C-82B6-21C13FF89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61"/>
        <c:overlap val="-100"/>
        <c:axId val="402812216"/>
        <c:axId val="402809864"/>
      </c:barChart>
      <c:barChart>
        <c:barDir val="col"/>
        <c:grouping val="clustered"/>
        <c:varyColors val="0"/>
        <c:ser>
          <c:idx val="0"/>
          <c:order val="1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Объемы!$H$4:$N$4</c:f>
              <c:strCache>
                <c:ptCount val="7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6 ай 2026</c:v>
                </c:pt>
              </c:strCache>
            </c:strRef>
          </c:cat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2-7CF1-433C-82B6-21C13FF89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1"/>
        <c:axId val="402804768"/>
        <c:axId val="402811824"/>
      </c:barChart>
      <c:catAx>
        <c:axId val="402812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402809864"/>
        <c:crosses val="autoZero"/>
        <c:auto val="0"/>
        <c:lblAlgn val="ctr"/>
        <c:lblOffset val="100"/>
        <c:noMultiLvlLbl val="0"/>
      </c:catAx>
      <c:valAx>
        <c:axId val="402809864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noFill/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402812216"/>
        <c:crosses val="autoZero"/>
        <c:crossBetween val="between"/>
      </c:valAx>
      <c:valAx>
        <c:axId val="402811824"/>
        <c:scaling>
          <c:orientation val="minMax"/>
          <c:max val="100"/>
        </c:scaling>
        <c:delete val="0"/>
        <c:axPos val="r"/>
        <c:numFmt formatCode="General" sourceLinked="1"/>
        <c:majorTickMark val="out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 smtId="4294967295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KZ"/>
          </a:p>
        </c:txPr>
        <c:crossAx val="402804768"/>
        <c:crosses val="max"/>
        <c:crossBetween val="between"/>
      </c:valAx>
      <c:catAx>
        <c:axId val="4028047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02811824"/>
        <c:crosses val="autoZero"/>
        <c:auto val="0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 smtId="4294967295">
          <a:latin typeface="Arial" panose="020B0604020202020204" pitchFamily="34" charset="0"/>
          <a:cs typeface="Arial" panose="020B0604020202020204" pitchFamily="34" charset="0"/>
        </a:defRPr>
      </a:pPr>
      <a:endParaRPr lang="ru-KZ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023639678955078"/>
          <c:y val="5.0574611872434616E-2"/>
          <c:w val="0.44338017702102661"/>
          <c:h val="0.693100214004516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023639678955078"/>
          <c:y val="5.0574611872434616E-2"/>
          <c:w val="0.44338017702102661"/>
          <c:h val="0.6931002140045166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ru-KZ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96255612373352"/>
          <c:y val="8.4126494824886322E-2"/>
          <c:w val="0.67361414432525635"/>
          <c:h val="0.86738747358322144"/>
        </c:manualLayout>
      </c:layout>
      <c:doughnutChart>
        <c:varyColors val="1"/>
        <c:ser>
          <c:idx val="0"/>
          <c:order val="0"/>
          <c:tx>
            <c:strRef>
              <c:f>Capex!$C$2</c:f>
              <c:strCache>
                <c:ptCount val="1"/>
                <c:pt idx="0">
                  <c:v>4Q2025-факт</c:v>
                </c:pt>
              </c:strCache>
            </c:strRef>
          </c:tx>
          <c:explosion val="2"/>
          <c:dPt>
            <c:idx val="0"/>
            <c:bubble3D val="0"/>
            <c:spPr>
              <a:solidFill>
                <a:srgbClr val="FFBA8B"/>
              </a:solidFill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1-1402-4F95-B86B-2636E622EB2A}"/>
              </c:ext>
            </c:extLst>
          </c:dPt>
          <c:dPt>
            <c:idx val="1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3-1402-4F95-B86B-2636E622EB2A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5-1402-4F95-B86B-2636E622EB2A}"/>
              </c:ext>
            </c:extLst>
          </c:dPt>
          <c:dPt>
            <c:idx val="3"/>
            <c:bubble3D val="0"/>
            <c:spPr>
              <a:solidFill>
                <a:srgbClr val="F9E3AE"/>
              </a:solidFill>
            </c:spPr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6="http://schemas.microsoft.com/office/drawing/2014/chart" uri="{C3380CC4-5D6E-409C-BE32-E72D297353CC}">
                <c16:uniqueId val="{00000000-EC1C-4C08-A18E-9BEE9BD0537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</a:t>
                    </a:r>
                    <a:r>
                      <a:rPr lang="en-US" baseline="0"/>
                      <a:t> 946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1402-4F95-B86B-2636E622EB2A}"/>
                </c:ext>
              </c:extLst>
            </c:dLbl>
            <c:dLbl>
              <c:idx val="1"/>
              <c:layout>
                <c:manualLayout>
                  <c:x val="0.14261490106582642"/>
                  <c:y val="1.7563572619110346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B889AB8-7875-4C17-A8C3-7B5A626662A7}" type="VALUE">
                      <a:rPr lang="en-US" sz="900" b="1" baseline="0" smtClean="0"/>
                      <a:pPr>
                        <a:defRPr sz="9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en-US" sz="900" b="1" baseline="0"/>
                  </a:p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1191732"/>
                      <c:h val="0.1263324500000000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1402-4F95-B86B-2636E622EB2A}"/>
                </c:ext>
              </c:extLst>
            </c:dLbl>
            <c:dLbl>
              <c:idx val="2"/>
              <c:layout>
                <c:manualLayout>
                  <c:x val="-4.2361050844192505E-2"/>
                  <c:y val="-9.7468838095664978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6BE69368-4C8B-4D68-8948-75E11F26BE60}" type="VALUE">
                      <a:rPr lang="en-US" sz="900" smtClean="0"/>
                      <a:pPr>
                        <a:defRPr sz="900" b="1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[ЗНАЧЕНИЕ]</a:t>
                    </a:fld>
                    <a:endParaRPr lang="en-US" sz="900"/>
                  </a:p>
                  <a:p>
                    <a:pPr>
                      <a:defRPr sz="9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endParaRPr lang="ru-KZ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layout>
                    <c:manualLayout>
                      <c:w val="6.1013604999999999E-2"/>
                      <c:h val="0.106137514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1402-4F95-B86B-2636E622EB2A}"/>
                </c:ext>
              </c:extLst>
            </c:dLbl>
            <c:dLbl>
              <c:idx val="3"/>
              <c:layout>
                <c:manualLayout>
                  <c:x val="-1.2708249501883984E-2"/>
                  <c:y val="-3.51216122508049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1" i="0" u="none" strike="noStrike" kern="1200" baseline="0" smtId="4294967295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KZ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  <c:ext xmlns:c15="http://schemas.microsoft.com/office/drawing/2012/chart" uri="{CE6537A1-D6FC-4f65-9D91-7224C49458BB}">
                  <c15:layout>
                    <c:manualLayout>
                      <c:w val="0.11508025"/>
                      <c:h val="5.61420359999999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EC1C-4C08-A18E-9BEE9BD053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 smtId="4294967295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KZ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  <c:ext xmlns:c15="http://schemas.microsoft.com/office/drawing/2012/chart" uri="{CE6537A1-D6FC-4f65-9D91-7224C49458BB}"/>
            </c:extLst>
          </c:dLbls>
          <c:cat>
            <c:strRef>
              <c:f>Capex!$B$3:$B$6</c:f>
              <c:strCache>
                <c:ptCount val="4"/>
                <c:pt idx="0">
                  <c:v>Шалқия</c:v>
                </c:pt>
                <c:pt idx="1">
                  <c:v>Алайғыр</c:v>
                </c:pt>
                <c:pt idx="2">
                  <c:v>Солтүстік Катпар және Жоғарғы Қайрақты</c:v>
                </c:pt>
                <c:pt idx="3">
                  <c:v>ГБЖ</c:v>
                </c:pt>
              </c:strCache>
            </c:strRef>
          </c:cat>
          <c:val>
            <c:numRef>
              <c:f>Capex!$C$3:$C$6</c:f>
              <c:numCache>
                <c:formatCode>_-* #,##0\ _₽_-;\-* #,##0\ _₽_-;_-* "-"??\ _₽_-;_-@_-</c:formatCode>
                <c:ptCount val="4"/>
                <c:pt idx="0">
                  <c:v>9946</c:v>
                </c:pt>
                <c:pt idx="1">
                  <c:v>43</c:v>
                </c:pt>
                <c:pt idx="2">
                  <c:v>24</c:v>
                </c:pt>
                <c:pt idx="3">
                  <c:v>851</c:v>
                </c:pt>
              </c:numCache>
            </c:numRef>
          </c:val>
          <c:extLst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>
            <c:ext xmlns:c16="http://schemas.microsoft.com/office/drawing/2014/chart" uri="{C3380CC4-5D6E-409C-BE32-E72D297353CC}">
              <c16:uniqueId val="{0000000C-1402-4F95-B86B-2636E622EB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KZ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0.4571</cdr:x>
      <cdr:y>0.1177</cdr:y>
    </cdr:from>
    <cdr:to>
      <cdr:x>0.4571</cdr:x>
      <cdr:y>0.30396</cdr:y>
    </cdr:to>
    <cdr:cxnSp macro="">
      <cdr:nvCxnSpPr>
        <cdr:cNvPr id="5" name="Прямая соединительная линия 4">
          <a:extLst xmlns:a="http://schemas.openxmlformats.org/drawingml/2006/main">
            <a:ext uri="{FF2B5EF4-FFF2-40B4-BE49-F238E27FC236}">
              <a16:creationId xmlns:a16="http://schemas.microsoft.com/office/drawing/2014/main" id="{25B916C9-4CB5-4746-B24C-14C1CADBA219}"/>
            </a:ext>
          </a:extLst>
        </cdr:cNvPr>
        <cdr:cNvCxnSpPr/>
      </cdr:nvCxnSpPr>
      <cdr:spPr>
        <a:xfrm xmlns:a="http://schemas.openxmlformats.org/drawingml/2006/main" flipH="1">
          <a:off x="2055615" y="425604"/>
          <a:ext cx="0" cy="673517"/>
        </a:xfrm>
        <a:prstGeom xmlns:a="http://schemas.openxmlformats.org/drawingml/2006/main" prst="line">
          <a:avLst/>
        </a:prstGeom>
        <a:ln xmlns:a="http://schemas.openxmlformats.org/drawingml/2006/main" w="38100">
          <a:solidFill>
            <a:schemeClr val="bg2">
              <a:lumMod val="50000"/>
            </a:schemeClr>
          </a:solidFill>
        </a:ln>
      </cdr:spPr>
      <cdr:style>
        <a:lnRef xmlns:a="http://schemas.openxmlformats.org/drawingml/2006/main" idx="1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0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4" cy="467072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4" cy="467072"/>
          </a:xfrm>
          <a:prstGeom prst="rect">
            <a:avLst/>
          </a:prstGeom>
        </p:spPr>
        <p:txBody>
          <a:bodyPr vert="horz" lIns="91431" tIns="45716" rIns="91431" bIns="45716" rtlCol="0"/>
          <a:lstStyle>
            <a:lvl1pPr algn="r">
              <a:defRPr sz="1200"/>
            </a:lvl1pPr>
          </a:lstStyle>
          <a:p>
            <a:fld id="{E8B41B7B-3BF3-4AB1-9714-DD2CF0F58B0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80006"/>
            <a:ext cx="5618480" cy="3665458"/>
          </a:xfrm>
          <a:prstGeom prst="rect">
            <a:avLst/>
          </a:prstGeom>
        </p:spPr>
        <p:txBody>
          <a:bodyPr vert="horz" lIns="91431" tIns="45716" rIns="91431" bIns="4571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4" cy="467071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3" y="8842030"/>
            <a:ext cx="3043344" cy="467071"/>
          </a:xfrm>
          <a:prstGeom prst="rect">
            <a:avLst/>
          </a:prstGeom>
        </p:spPr>
        <p:txBody>
          <a:bodyPr vert="horz" lIns="91431" tIns="45716" rIns="91431" bIns="45716" rtlCol="0" anchor="b"/>
          <a:lstStyle>
            <a:lvl1pPr algn="r">
              <a:defRPr sz="1200"/>
            </a:lvl1pPr>
          </a:lstStyle>
          <a:p>
            <a:fld id="{67B713B4-6F45-498B-BED5-454F5D0574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76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713B4-6F45-498B-BED5-454F5D0574A1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36121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B713B4-6F45-498B-BED5-454F5D0574A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8266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67B713B4-6F45-498B-BED5-454F5D0574A1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3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03029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99EB26-9899-4255-A5F4-416DD7B611D3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274197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D874D-AFE4-409F-893A-12A6F0F48F41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0042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F02BC-EE51-440D-B8C0-E7A53479BFF2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507864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EEE64-D184-4F16-BB3A-E3AA323F9870}" type="datetime1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442050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88105-C690-45B7-8814-EEF372043C86}" type="datetime1">
              <a:rPr lang="ru-RU" smtClean="0"/>
              <a:t>02.10.2026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749278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6FD2A-B723-422C-BBEA-2F9DE979F518}" type="datetime1">
              <a:rPr lang="ru-RU" smtClean="0"/>
              <a:t>02.10.2026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0791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EEB37-81E9-4AC5-95AD-B2BED9A3C014}" type="datetime1">
              <a:rPr lang="ru-RU" smtClean="0"/>
              <a:t>02.10.2026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12156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E75E7-9EA1-45B7-A118-C9CB72265240}" type="datetime1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367493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B66EF2-09C3-4E90-9B1D-973F79999946}" type="datetime1">
              <a:rPr lang="ru-RU" smtClean="0"/>
              <a:t>02.10.2026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1185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88392-4BC6-42D4-95F8-8C02FE22AA19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368086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46477-F135-49CA-83F7-6803C5E55941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239313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234A7-87FE-4D82-A762-F256F06D9760}" type="datetime1">
              <a:rPr lang="ru-RU" smtClean="0"/>
              <a:t>02.10.2026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ABE53-F44E-45E9-A208-4A01DBC69B2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974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1.xml"/><Relationship Id="rId7" Type="http://schemas.openxmlformats.org/officeDocument/2006/relationships/image" Target="../media/image4.svg"/><Relationship Id="rId12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chart" Target="../charts/chart3.xml"/><Relationship Id="rId5" Type="http://schemas.openxmlformats.org/officeDocument/2006/relationships/image" Target="../media/image2.svg"/><Relationship Id="rId10" Type="http://schemas.openxmlformats.org/officeDocument/2006/relationships/image" Target="../media/image6.png"/><Relationship Id="rId4" Type="http://schemas.openxmlformats.org/officeDocument/2006/relationships/image" Target="../media/image1.png"/><Relationship Id="rId9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Rectangle 76"/>
          <p:cNvSpPr/>
          <p:nvPr/>
        </p:nvSpPr>
        <p:spPr>
          <a:xfrm flipH="1">
            <a:off x="4152752" y="1442066"/>
            <a:ext cx="1823655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5" name="Rectangle 105"/>
          <p:cNvSpPr/>
          <p:nvPr/>
        </p:nvSpPr>
        <p:spPr>
          <a:xfrm flipH="1">
            <a:off x="4038654" y="2987083"/>
            <a:ext cx="1926000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5" name="Rectangle 119"/>
          <p:cNvSpPr/>
          <p:nvPr/>
        </p:nvSpPr>
        <p:spPr>
          <a:xfrm flipH="1">
            <a:off x="4171742" y="4490199"/>
            <a:ext cx="1792594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9" name="Chart 1"/>
          <p:cNvGraphicFramePr/>
          <p:nvPr/>
        </p:nvGraphicFramePr>
        <p:xfrm>
          <a:off x="6336202" y="1076324"/>
          <a:ext cx="5444225" cy="2505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kk" sz="1200" b="0" i="0" u="none" strike="noStrike">
                <a:latin typeface="Calibri"/>
              </a:rPr>
              <a:t>1</a:t>
            </a: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52450" y="781050"/>
            <a:ext cx="11325225" cy="39052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k" sz="1600" b="1" i="0" u="none" strike="noStrike">
                <a:latin typeface="Calibri"/>
              </a:rPr>
              <a:t>Қызметтің негізгі көрсеткіштері</a:t>
            </a:r>
          </a:p>
        </p:txBody>
      </p:sp>
      <p:sp>
        <p:nvSpPr>
          <p:cNvPr id="5" name="Rectangle 4"/>
          <p:cNvSpPr/>
          <p:nvPr/>
        </p:nvSpPr>
        <p:spPr>
          <a:xfrm>
            <a:off x="6182522" y="1321309"/>
            <a:ext cx="5673165" cy="5046876"/>
          </a:xfrm>
          <a:prstGeom prst="rect">
            <a:avLst/>
          </a:prstGeom>
          <a:noFill/>
          <a:ln w="57150">
            <a:solidFill>
              <a:srgbClr val="F9E3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Rectangle 46"/>
          <p:cNvSpPr/>
          <p:nvPr/>
        </p:nvSpPr>
        <p:spPr>
          <a:xfrm>
            <a:off x="6440422" y="1407107"/>
            <a:ext cx="2719000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1200" b="1" i="0" u="none" strike="noStrike">
                <a:latin typeface="Arial"/>
                <a:cs typeface="Arial"/>
              </a:rPr>
              <a:t>Өндірістік нәтижелер</a:t>
            </a:r>
          </a:p>
        </p:txBody>
      </p:sp>
      <p:sp>
        <p:nvSpPr>
          <p:cNvPr id="7" name="Rectangle 6"/>
          <p:cNvSpPr/>
          <p:nvPr/>
        </p:nvSpPr>
        <p:spPr>
          <a:xfrm>
            <a:off x="7450250" y="4207675"/>
            <a:ext cx="144000" cy="72000"/>
          </a:xfrm>
          <a:prstGeom prst="rect">
            <a:avLst/>
          </a:prstGeom>
          <a:solidFill>
            <a:srgbClr val="FF6600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Rectangle 50"/>
          <p:cNvSpPr/>
          <p:nvPr/>
        </p:nvSpPr>
        <p:spPr>
          <a:xfrm>
            <a:off x="7575962" y="4136827"/>
            <a:ext cx="2616596" cy="228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900" b="0" i="1" u="none" strike="noStrike">
                <a:latin typeface="Arial"/>
                <a:cs typeface="Arial"/>
              </a:rPr>
              <a:t>Алтын, мың унция</a:t>
            </a:r>
          </a:p>
        </p:txBody>
      </p:sp>
      <p:sp>
        <p:nvSpPr>
          <p:cNvPr id="57" name="Minus 56"/>
          <p:cNvSpPr/>
          <p:nvPr/>
        </p:nvSpPr>
        <p:spPr>
          <a:xfrm>
            <a:off x="9456959" y="4202515"/>
            <a:ext cx="144000" cy="72000"/>
          </a:xfrm>
          <a:prstGeom prst="mathMinus">
            <a:avLst/>
          </a:prstGeom>
          <a:solidFill>
            <a:srgbClr val="FF6600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600959" y="4121134"/>
            <a:ext cx="2616596" cy="228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900" b="0" i="1" u="none" strike="noStrike">
                <a:latin typeface="Arial"/>
                <a:cs typeface="Arial"/>
              </a:rPr>
              <a:t>Алтын, унция үшін $ (нарық)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450250" y="4413520"/>
            <a:ext cx="144000" cy="72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Rectangle 87"/>
          <p:cNvSpPr/>
          <p:nvPr/>
        </p:nvSpPr>
        <p:spPr>
          <a:xfrm>
            <a:off x="7575962" y="4342672"/>
            <a:ext cx="2616596" cy="228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900" b="0" i="1" u="none" strike="noStrike">
                <a:latin typeface="Arial"/>
                <a:cs typeface="Arial"/>
              </a:rPr>
              <a:t>Күміс, мың унция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6807346" y="1318591"/>
            <a:ext cx="1908000" cy="0"/>
          </a:xfrm>
          <a:prstGeom prst="line">
            <a:avLst/>
          </a:prstGeom>
          <a:ln w="6350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85363" y="1298851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2" name="Rectangle 91"/>
          <p:cNvSpPr/>
          <p:nvPr/>
        </p:nvSpPr>
        <p:spPr>
          <a:xfrm>
            <a:off x="4565310" y="1593243"/>
            <a:ext cx="1613510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1200" b="1" i="0" u="none" strike="noStrike">
                <a:latin typeface="Arial"/>
                <a:cs typeface="Arial"/>
              </a:rPr>
              <a:t>Күміс өндірісі</a:t>
            </a:r>
          </a:p>
        </p:txBody>
      </p:sp>
      <p:sp>
        <p:nvSpPr>
          <p:cNvPr id="94" name="Rectangle 93"/>
          <p:cNvSpPr/>
          <p:nvPr/>
        </p:nvSpPr>
        <p:spPr>
          <a:xfrm>
            <a:off x="4566920" y="2426781"/>
            <a:ext cx="1595247" cy="24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ct val="0"/>
              </a:spcAft>
            </a:pPr>
            <a:r>
              <a:rPr lang="kk" sz="1000" b="0" i="1" u="none" strike="noStrike">
                <a:latin typeface="Arial"/>
                <a:cs typeface="Arial"/>
              </a:rPr>
              <a:t>мың унция</a:t>
            </a:r>
            <a:endParaRPr lang="ru-RU" sz="1000" i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Oval 96"/>
          <p:cNvSpPr/>
          <p:nvPr/>
        </p:nvSpPr>
        <p:spPr>
          <a:xfrm>
            <a:off x="3325925" y="1293257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7" name="Rectangle 106"/>
          <p:cNvSpPr/>
          <p:nvPr/>
        </p:nvSpPr>
        <p:spPr>
          <a:xfrm>
            <a:off x="4585895" y="3144922"/>
            <a:ext cx="1750308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1200" b="1" i="0" u="none" strike="noStrike">
                <a:latin typeface="Arial"/>
                <a:cs typeface="Arial"/>
              </a:rPr>
              <a:t>EBITDA</a:t>
            </a:r>
            <a:endParaRPr lang="ru-RU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4535828" y="3915993"/>
            <a:ext cx="1595247" cy="24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ct val="0"/>
              </a:spcAft>
            </a:pPr>
            <a:r>
              <a:rPr lang="kk" sz="1000" b="0" i="1" u="none" strike="noStrike">
                <a:latin typeface="Arial"/>
                <a:cs typeface="Arial"/>
              </a:rPr>
              <a:t>млрд теңге</a:t>
            </a:r>
            <a:endParaRPr lang="ru-RU" sz="1000" i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1" name="Rectangle 120"/>
          <p:cNvSpPr/>
          <p:nvPr/>
        </p:nvSpPr>
        <p:spPr>
          <a:xfrm>
            <a:off x="4637858" y="4653232"/>
            <a:ext cx="1750308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1200" b="1" i="0" u="none" strike="noStrike">
                <a:latin typeface="Arial"/>
                <a:cs typeface="Arial"/>
              </a:rPr>
              <a:t>Қарыздар</a:t>
            </a:r>
          </a:p>
        </p:txBody>
      </p:sp>
      <p:sp>
        <p:nvSpPr>
          <p:cNvPr id="122" name="Rectangle 121"/>
          <p:cNvSpPr/>
          <p:nvPr/>
        </p:nvSpPr>
        <p:spPr>
          <a:xfrm>
            <a:off x="4585895" y="5444019"/>
            <a:ext cx="1566281" cy="24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ct val="0"/>
              </a:spcAft>
            </a:pPr>
            <a:r>
              <a:rPr lang="kk" sz="1000" b="0" i="1" u="none" strike="noStrike">
                <a:latin typeface="Arial"/>
                <a:cs typeface="Arial"/>
              </a:rPr>
              <a:t>млрд теңге</a:t>
            </a:r>
            <a:endParaRPr lang="ru-RU" sz="1000" i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 2"/>
          <p:cNvSpPr/>
          <p:nvPr/>
        </p:nvSpPr>
        <p:spPr>
          <a:xfrm>
            <a:off x="497838" y="240089"/>
            <a:ext cx="11287125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ct val="0"/>
              </a:spcAft>
            </a:pPr>
            <a:r>
              <a:rPr lang="kk" sz="1800" b="1" i="0" u="none" strike="noStrike">
                <a:solidFill>
                  <a:srgbClr val="BFBFBF"/>
                </a:solidFill>
                <a:latin typeface="Arial"/>
                <a:cs typeface="Arial"/>
              </a:rPr>
              <a:t>«Тау-Кен Самұрық» ҰТК» АҚ</a:t>
            </a:r>
            <a:endParaRPr lang="ru-RU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Rectangle 1"/>
          <p:cNvSpPr/>
          <p:nvPr/>
        </p:nvSpPr>
        <p:spPr>
          <a:xfrm>
            <a:off x="4648201" y="261431"/>
            <a:ext cx="7229474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spcAft>
                <a:spcPct val="0"/>
              </a:spcAft>
            </a:pPr>
            <a:r>
              <a:rPr lang="kk" sz="1400" b="1" i="0" u="none" strike="noStrike">
                <a:latin typeface="Arial"/>
                <a:cs typeface="Arial"/>
              </a:rPr>
              <a:t>2026 жылғы 6 айдағы қаржы-шаруашылық қызметінің нәтижелері</a:t>
            </a:r>
            <a:endParaRPr lang="ru-RU" sz="14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ectangle 13"/>
          <p:cNvSpPr/>
          <p:nvPr/>
        </p:nvSpPr>
        <p:spPr>
          <a:xfrm flipH="1">
            <a:off x="1408328" y="1444882"/>
            <a:ext cx="1790045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Rectangle 59"/>
          <p:cNvSpPr/>
          <p:nvPr/>
        </p:nvSpPr>
        <p:spPr>
          <a:xfrm>
            <a:off x="1778489" y="1603975"/>
            <a:ext cx="1526784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1200" b="1" i="0" u="none" strike="noStrike">
                <a:latin typeface="Arial"/>
                <a:cs typeface="Arial"/>
              </a:rPr>
              <a:t>Алтын өндірісі</a:t>
            </a:r>
          </a:p>
        </p:txBody>
      </p:sp>
      <p:sp>
        <p:nvSpPr>
          <p:cNvPr id="70" name="Rectangle 90"/>
          <p:cNvSpPr/>
          <p:nvPr/>
        </p:nvSpPr>
        <p:spPr>
          <a:xfrm>
            <a:off x="1764920" y="2409555"/>
            <a:ext cx="1227931" cy="24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ct val="0"/>
              </a:spcAft>
            </a:pPr>
            <a:r>
              <a:rPr lang="kk" sz="1000" b="0" i="1" u="none" strike="noStrike">
                <a:latin typeface="Arial"/>
                <a:cs typeface="Arial"/>
              </a:rPr>
              <a:t>мың унция</a:t>
            </a:r>
            <a:endParaRPr lang="ru-RU" sz="1000" i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Pentagon 14"/>
          <p:cNvSpPr/>
          <p:nvPr/>
        </p:nvSpPr>
        <p:spPr>
          <a:xfrm>
            <a:off x="756920" y="1449681"/>
            <a:ext cx="1008000" cy="1251602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Rectangle 60"/>
          <p:cNvSpPr/>
          <p:nvPr/>
        </p:nvSpPr>
        <p:spPr>
          <a:xfrm>
            <a:off x="746747" y="1595784"/>
            <a:ext cx="1033748" cy="74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Ф26</a:t>
            </a:r>
            <a:r>
              <a:rPr lang="kk" sz="1100" b="1" i="0" u="none" strike="noStrike">
                <a:latin typeface="Arial"/>
                <a:cs typeface="Arial"/>
              </a:rPr>
              <a:t> 877</a:t>
            </a:r>
          </a:p>
          <a:p>
            <a:pPr algn="ctr"/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Ж 2 6</a:t>
            </a:r>
            <a:r>
              <a:rPr lang="kk" sz="1100" b="1" i="0" u="none" strike="noStrike">
                <a:latin typeface="Arial"/>
                <a:cs typeface="Arial"/>
              </a:rPr>
              <a:t> 792</a:t>
            </a:r>
          </a:p>
        </p:txBody>
      </p:sp>
      <p:sp>
        <p:nvSpPr>
          <p:cNvPr id="74" name="Oval 5"/>
          <p:cNvSpPr/>
          <p:nvPr/>
        </p:nvSpPr>
        <p:spPr>
          <a:xfrm>
            <a:off x="577503" y="1296232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Rectangle 47"/>
          <p:cNvSpPr/>
          <p:nvPr/>
        </p:nvSpPr>
        <p:spPr>
          <a:xfrm>
            <a:off x="551180" y="1394010"/>
            <a:ext cx="41656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85725" algn="ctr" rtl="0">
              <a:spcAft>
                <a:spcPts val="600"/>
              </a:spcAft>
            </a:pPr>
            <a:r>
              <a:rPr lang="kk" sz="1400" b="1" i="0" u="none" strike="noStrike">
                <a:latin typeface="Arial"/>
                <a:cs typeface="Arial"/>
              </a:rPr>
              <a:t>Au</a:t>
            </a:r>
            <a:endParaRPr lang="ru-RU" sz="1050" i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9" name="Pentagon 94"/>
          <p:cNvSpPr/>
          <p:nvPr/>
        </p:nvSpPr>
        <p:spPr>
          <a:xfrm>
            <a:off x="3561884" y="1442763"/>
            <a:ext cx="1147149" cy="1255005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Oval 96"/>
          <p:cNvSpPr/>
          <p:nvPr/>
        </p:nvSpPr>
        <p:spPr>
          <a:xfrm>
            <a:off x="3317489" y="1293257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83" name="Rectangle 97"/>
          <p:cNvSpPr/>
          <p:nvPr/>
        </p:nvSpPr>
        <p:spPr>
          <a:xfrm>
            <a:off x="3291742" y="1388416"/>
            <a:ext cx="416560" cy="2133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85725" algn="ctr" rtl="0">
              <a:spcAft>
                <a:spcPts val="600"/>
              </a:spcAft>
            </a:pPr>
            <a:r>
              <a:rPr lang="kk" sz="1400" b="1" i="0" u="none" strike="noStrike">
                <a:latin typeface="Arial"/>
                <a:cs typeface="Arial"/>
              </a:rPr>
              <a:t>Ag</a:t>
            </a:r>
            <a:endParaRPr lang="ru-RU" sz="1050" i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 98"/>
          <p:cNvSpPr/>
          <p:nvPr/>
        </p:nvSpPr>
        <p:spPr>
          <a:xfrm flipH="1">
            <a:off x="1285002" y="2981546"/>
            <a:ext cx="1926000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5" name="Rectangle 99"/>
          <p:cNvSpPr/>
          <p:nvPr/>
        </p:nvSpPr>
        <p:spPr>
          <a:xfrm>
            <a:off x="1780495" y="3140933"/>
            <a:ext cx="1141806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1200" b="1" i="0" u="none" strike="noStrike">
                <a:latin typeface="Arial"/>
                <a:cs typeface="Arial"/>
              </a:rPr>
              <a:t>Түсім</a:t>
            </a:r>
          </a:p>
        </p:txBody>
      </p:sp>
      <p:sp>
        <p:nvSpPr>
          <p:cNvPr id="86" name="Rectangle 100"/>
          <p:cNvSpPr/>
          <p:nvPr/>
        </p:nvSpPr>
        <p:spPr>
          <a:xfrm>
            <a:off x="1767780" y="3911978"/>
            <a:ext cx="1595247" cy="24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ct val="0"/>
              </a:spcAft>
            </a:pPr>
            <a:r>
              <a:rPr lang="kk" sz="1000" b="0" i="1" u="none" strike="noStrike">
                <a:latin typeface="Arial"/>
                <a:cs typeface="Arial"/>
              </a:rPr>
              <a:t>млрд теңге</a:t>
            </a:r>
            <a:endParaRPr lang="ru-RU" sz="1000" i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Pentagon 101"/>
          <p:cNvSpPr/>
          <p:nvPr/>
        </p:nvSpPr>
        <p:spPr>
          <a:xfrm>
            <a:off x="810889" y="2974589"/>
            <a:ext cx="1008000" cy="1255005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/>
          </a:p>
        </p:txBody>
      </p:sp>
      <p:sp>
        <p:nvSpPr>
          <p:cNvPr id="93" name="Oval 103"/>
          <p:cNvSpPr/>
          <p:nvPr/>
        </p:nvSpPr>
        <p:spPr>
          <a:xfrm>
            <a:off x="597991" y="2830718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2" name="Pentagon 108"/>
          <p:cNvSpPr/>
          <p:nvPr/>
        </p:nvSpPr>
        <p:spPr>
          <a:xfrm>
            <a:off x="3497800" y="2987083"/>
            <a:ext cx="1008000" cy="1255005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6" name="Oval 110"/>
          <p:cNvSpPr/>
          <p:nvPr/>
        </p:nvSpPr>
        <p:spPr>
          <a:xfrm>
            <a:off x="3326243" y="2839031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7" name="Graphic 12" descr="Bar graph with upward trend">
            <a:extLst>
              <a:ext uri="{FF2B5EF4-FFF2-40B4-BE49-F238E27FC236}">
                <a16:creationId xmlns:a16="http://schemas.microsoft.com/office/drawing/2014/main" id="{46645A48-07FE-400C-AC8C-23B2B0420C4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375439" y="2904408"/>
            <a:ext cx="324000" cy="324000"/>
          </a:xfrm>
          <a:prstGeom prst="rect">
            <a:avLst/>
          </a:prstGeom>
        </p:spPr>
      </p:pic>
      <p:sp>
        <p:nvSpPr>
          <p:cNvPr id="128" name="Rectangle 112"/>
          <p:cNvSpPr/>
          <p:nvPr/>
        </p:nvSpPr>
        <p:spPr>
          <a:xfrm flipH="1">
            <a:off x="1257173" y="4494134"/>
            <a:ext cx="1926000" cy="1256400"/>
          </a:xfrm>
          <a:prstGeom prst="rect">
            <a:avLst/>
          </a:prstGeom>
          <a:solidFill>
            <a:schemeClr val="bg2">
              <a:lumMod val="90000"/>
            </a:schemeClr>
          </a:solidFill>
          <a:ln w="6350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9" name="Rectangle 113"/>
          <p:cNvSpPr/>
          <p:nvPr/>
        </p:nvSpPr>
        <p:spPr>
          <a:xfrm>
            <a:off x="1764920" y="4685774"/>
            <a:ext cx="1750308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1200" b="1" i="0" u="none" strike="noStrike">
                <a:latin typeface="Arial"/>
                <a:cs typeface="Arial"/>
              </a:rPr>
              <a:t>CAPEX</a:t>
            </a:r>
            <a:endParaRPr lang="ru-RU" sz="12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 114"/>
          <p:cNvSpPr/>
          <p:nvPr/>
        </p:nvSpPr>
        <p:spPr>
          <a:xfrm>
            <a:off x="1760928" y="5444020"/>
            <a:ext cx="1595247" cy="24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ct val="0"/>
              </a:spcAft>
            </a:pPr>
            <a:r>
              <a:rPr lang="kk" sz="1000" b="0" i="1" u="none" strike="noStrike">
                <a:latin typeface="Arial"/>
                <a:cs typeface="Arial"/>
              </a:rPr>
              <a:t>млрд теңге</a:t>
            </a:r>
            <a:endParaRPr lang="ru-RU" sz="1000" i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Pentagon 115"/>
          <p:cNvSpPr/>
          <p:nvPr/>
        </p:nvSpPr>
        <p:spPr>
          <a:xfrm>
            <a:off x="741719" y="4494134"/>
            <a:ext cx="1008000" cy="1256400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3" name="Oval 117"/>
          <p:cNvSpPr/>
          <p:nvPr/>
        </p:nvSpPr>
        <p:spPr>
          <a:xfrm>
            <a:off x="570162" y="4343307"/>
            <a:ext cx="432000" cy="432000"/>
          </a:xfrm>
          <a:prstGeom prst="ellipse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4" name="Graphic 10" descr="Excavator">
            <a:extLst>
              <a:ext uri="{FF2B5EF4-FFF2-40B4-BE49-F238E27FC236}">
                <a16:creationId xmlns:a16="http://schemas.microsoft.com/office/drawing/2014/main" id="{AD602F20-26B3-4ED0-AB19-3A685CB88A3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9524" y="4373298"/>
            <a:ext cx="360000" cy="360000"/>
          </a:xfrm>
          <a:prstGeom prst="rect">
            <a:avLst/>
          </a:prstGeom>
        </p:spPr>
      </p:pic>
      <p:sp>
        <p:nvSpPr>
          <p:cNvPr id="136" name="Pentagon 122"/>
          <p:cNvSpPr/>
          <p:nvPr/>
        </p:nvSpPr>
        <p:spPr>
          <a:xfrm>
            <a:off x="3486073" y="4490896"/>
            <a:ext cx="1008000" cy="1255005"/>
          </a:xfrm>
          <a:prstGeom prst="homePlate">
            <a:avLst>
              <a:gd name="adj" fmla="val 27315"/>
            </a:avLst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0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703" y="2885198"/>
            <a:ext cx="340327" cy="340327"/>
          </a:xfrm>
          <a:prstGeom prst="rect">
            <a:avLst/>
          </a:prstGeom>
        </p:spPr>
      </p:pic>
      <p:sp>
        <p:nvSpPr>
          <p:cNvPr id="141" name="Rectangle 54"/>
          <p:cNvSpPr/>
          <p:nvPr/>
        </p:nvSpPr>
        <p:spPr>
          <a:xfrm>
            <a:off x="6257780" y="4624888"/>
            <a:ext cx="5522648" cy="831120"/>
          </a:xfrm>
          <a:prstGeom prst="rect">
            <a:avLst/>
          </a:prstGeom>
          <a:noFill/>
          <a:ln w="57150">
            <a:noFill/>
          </a:ln>
        </p:spPr>
        <p:txBody>
          <a:bodyPr wrap="square" lIns="126000" tIns="126000" rIns="126000" bIns="126000">
            <a:spAutoFit/>
          </a:bodyPr>
          <a:lstStyle/>
          <a:p>
            <a:pPr marL="228600" indent="-228600" algn="just" rtl="0">
              <a:spcAft>
                <a:spcPts val="600"/>
              </a:spcAft>
              <a:buFont typeface="+mj-lt"/>
              <a:buAutoNum type="arabicPeriod"/>
            </a:pPr>
            <a:r>
              <a:rPr lang="kk" sz="1100" b="0" i="0" u="none" strike="noStrike">
                <a:latin typeface="Arial"/>
                <a:cs typeface="Arial"/>
              </a:rPr>
              <a:t>Тазартылған алтын өндірісі сатып алынған (468 мың унция) және алыс-беріс (409 мың унция) шикізатты өңдеуді қамтиды. </a:t>
            </a:r>
          </a:p>
          <a:p>
            <a:pPr marL="228600" indent="-228600" algn="just" rtl="0">
              <a:spcAft>
                <a:spcPts val="600"/>
              </a:spcAft>
              <a:buFont typeface="+mj-lt"/>
              <a:buAutoNum type="arabicPeriod"/>
            </a:pPr>
            <a:r>
              <a:rPr lang="kk" sz="1100" b="0" i="0" u="none" strike="noStrike">
                <a:latin typeface="Arial"/>
                <a:cs typeface="Arial"/>
              </a:rPr>
              <a:t>Күміс өндірісі - ілеспе қызмет. </a:t>
            </a:r>
          </a:p>
        </p:txBody>
      </p:sp>
      <p:graphicFrame>
        <p:nvGraphicFramePr>
          <p:cNvPr id="65" name="Chart 4">
            <a:extLst>
              <a:ext uri="{FF2B5EF4-FFF2-40B4-BE49-F238E27FC236}">
                <a16:creationId xmlns:a16="http://schemas.microsoft.com/office/drawing/2014/main" id="{00000000-0008-0000-0000-0000050000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9893927"/>
              </p:ext>
            </p:extLst>
          </p:nvPr>
        </p:nvGraphicFramePr>
        <p:xfrm>
          <a:off x="6036976" y="1446382"/>
          <a:ext cx="5618261" cy="1389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1" name="Oval 124">
                <a:extLst>
                  <a:ext uri="{FF2B5EF4-FFF2-40B4-BE49-F238E27FC236}">
                    <a16:creationId xmlns:a16="http://schemas.microsoft.com/office/drawing/2014/main" id="{06B068F2-1DB2-48B6-A62F-E7B68BE9EFA8}"/>
                  </a:ext>
                </a:extLst>
              </p:cNvPr>
              <p:cNvSpPr/>
              <p:nvPr/>
            </p:nvSpPr>
            <p:spPr>
              <a:xfrm>
                <a:off x="3325925" y="4342147"/>
                <a:ext cx="407171" cy="391151"/>
              </a:xfrm>
              <a:prstGeom prst="ellipse">
                <a:avLst/>
              </a:prstGeom>
              <a:solidFill>
                <a:srgbClr val="F9E3AE"/>
              </a:solidFill>
              <a:ln w="63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₸</m:t>
                      </m:r>
                    </m:oMath>
                  </m:oMathPara>
                </a14:m>
                <a:endParaRPr lang="ru-RU">
                  <a:solidFill>
                    <a:schemeClr val="tx1"/>
                  </a:solidFill>
                </a:endParaRPr>
              </a:p>
            </p:txBody>
          </p:sp>
        </mc:Choice>
        <mc:Fallback xmlns="" xmlns:m="http://schemas.openxmlformats.org/officeDocument/2006/math" xmlns:w="http://schemas.openxmlformats.org/wordprocessingml/2006/main" xmlns:wp="http://schemas.openxmlformats.org/drawingml/2006/wordprocessingDrawing" xmlns:p14="http://schemas.microsoft.com/office/powerpoint/2010/main" xmlns:p15="http://schemas.microsoft.com/office/powerpoint/2012/main" xmlns:p159="http://schemas.microsoft.com/office/powerpoint/2015/09/main">
          <p:sp>
            <p:nvSpPr>
              <p:cNvPr id="71" name="Oval 124">
                <a:extLst>
                  <a:ext uri="{FF2B5EF4-FFF2-40B4-BE49-F238E27FC236}">
                    <a16:creationId xmlns:a16="http://schemas.microsoft.com/office/drawing/2014/main" id="{06B068F2-1DB2-48B6-A62F-E7B68BE9EF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925" y="4342147"/>
                <a:ext cx="407171" cy="391151"/>
              </a:xfrm>
              <a:prstGeom prst="ellipse">
                <a:avLst/>
              </a:prstGeom>
              <a:blipFill>
                <a:blip r:embed="rId10"/>
                <a:stretch>
                  <a:fillRect/>
                </a:stretch>
              </a:blipFill>
              <a:ln w="6350">
                <a:solidFill>
                  <a:schemeClr val="tx1"/>
                </a:solidFill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angle 80">
            <a:extLst>
              <a:ext uri="{FF2B5EF4-FFF2-40B4-BE49-F238E27FC236}">
                <a16:creationId xmlns:a16="http://schemas.microsoft.com/office/drawing/2014/main" id="{7FDFE93A-D5DB-42E4-9924-D052EB276B68}"/>
              </a:ext>
            </a:extLst>
          </p:cNvPr>
          <p:cNvSpPr/>
          <p:nvPr/>
        </p:nvSpPr>
        <p:spPr>
          <a:xfrm>
            <a:off x="865827" y="6464955"/>
            <a:ext cx="10221160" cy="230832"/>
          </a:xfrm>
          <a:prstGeom prst="rect">
            <a:avLst/>
          </a:prstGeom>
        </p:spPr>
        <p:txBody>
          <a:bodyPr wrap="square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>
              <a:spcAft>
                <a:spcPts val="600"/>
              </a:spcAft>
            </a:pPr>
            <a:r>
              <a:rPr lang="kk" sz="900" b="0" i="1" u="none" strike="noStrike">
                <a:latin typeface="Arial"/>
                <a:cs typeface="Arial"/>
              </a:rPr>
              <a:t>* Ф - факт, Ж - жоспар</a:t>
            </a:r>
          </a:p>
        </p:txBody>
      </p:sp>
      <p:sp>
        <p:nvSpPr>
          <p:cNvPr id="75" name="Rectangle 60">
            <a:extLst>
              <a:ext uri="{FF2B5EF4-FFF2-40B4-BE49-F238E27FC236}">
                <a16:creationId xmlns:a16="http://schemas.microsoft.com/office/drawing/2014/main" id="{B57C7102-87E2-48C0-9A91-F320402BBF89}"/>
              </a:ext>
            </a:extLst>
          </p:cNvPr>
          <p:cNvSpPr/>
          <p:nvPr/>
        </p:nvSpPr>
        <p:spPr>
          <a:xfrm>
            <a:off x="798794" y="3156646"/>
            <a:ext cx="1033748" cy="74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Ф26</a:t>
            </a:r>
            <a:r>
              <a:rPr lang="kk" sz="1100" b="1" i="0" u="none" strike="noStrike">
                <a:latin typeface="Arial"/>
                <a:cs typeface="Arial"/>
              </a:rPr>
              <a:t> 1 070</a:t>
            </a:r>
          </a:p>
          <a:p>
            <a:pPr algn="ctr"/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Ж 2 6</a:t>
            </a:r>
            <a:r>
              <a:rPr lang="kk" sz="1100" b="1" i="0" u="none" strike="noStrike">
                <a:latin typeface="Arial"/>
                <a:cs typeface="Arial"/>
              </a:rPr>
              <a:t> 849</a:t>
            </a:r>
          </a:p>
        </p:txBody>
      </p:sp>
      <p:sp>
        <p:nvSpPr>
          <p:cNvPr id="77" name="Rectangle 60">
            <a:extLst>
              <a:ext uri="{FF2B5EF4-FFF2-40B4-BE49-F238E27FC236}">
                <a16:creationId xmlns:a16="http://schemas.microsoft.com/office/drawing/2014/main" id="{B11CA697-1385-4D14-B7D6-FCAD330AED1E}"/>
              </a:ext>
            </a:extLst>
          </p:cNvPr>
          <p:cNvSpPr/>
          <p:nvPr/>
        </p:nvSpPr>
        <p:spPr>
          <a:xfrm>
            <a:off x="3603986" y="1602335"/>
            <a:ext cx="1033748" cy="74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Ф26</a:t>
            </a:r>
            <a:r>
              <a:rPr lang="kk" sz="1100" b="1" i="0" u="none" strike="noStrike">
                <a:latin typeface="Arial"/>
                <a:cs typeface="Arial"/>
              </a:rPr>
              <a:t> 3,3</a:t>
            </a:r>
          </a:p>
          <a:p>
            <a:pPr algn="ctr"/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Ж26</a:t>
            </a:r>
            <a:r>
              <a:rPr lang="kk" sz="1100" b="1" i="0" u="none" strike="noStrike">
                <a:latin typeface="Arial"/>
                <a:cs typeface="Arial"/>
              </a:rPr>
              <a:t> 0</a:t>
            </a:r>
          </a:p>
        </p:txBody>
      </p:sp>
      <p:sp>
        <p:nvSpPr>
          <p:cNvPr id="81" name="Rectangle 60">
            <a:extLst>
              <a:ext uri="{FF2B5EF4-FFF2-40B4-BE49-F238E27FC236}">
                <a16:creationId xmlns:a16="http://schemas.microsoft.com/office/drawing/2014/main" id="{F99795CF-332E-47B7-84B9-735C6FD2884F}"/>
              </a:ext>
            </a:extLst>
          </p:cNvPr>
          <p:cNvSpPr/>
          <p:nvPr/>
        </p:nvSpPr>
        <p:spPr>
          <a:xfrm>
            <a:off x="3482974" y="3166265"/>
            <a:ext cx="1033748" cy="914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Ф26</a:t>
            </a:r>
            <a:r>
              <a:rPr lang="kk" sz="1100" b="1" i="0" u="none" strike="noStrike">
                <a:latin typeface="Arial"/>
                <a:cs typeface="Arial"/>
              </a:rPr>
              <a:t> 43,39</a:t>
            </a:r>
          </a:p>
          <a:p>
            <a:pPr algn="ctr"/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Ж 2 6</a:t>
            </a:r>
            <a:r>
              <a:rPr lang="kk" sz="1100" b="1" i="0" u="none" strike="noStrike">
                <a:latin typeface="Arial"/>
                <a:cs typeface="Arial"/>
              </a:rPr>
              <a:t> 29,04</a:t>
            </a:r>
          </a:p>
        </p:txBody>
      </p:sp>
      <p:sp>
        <p:nvSpPr>
          <p:cNvPr id="91" name="Rectangle 60">
            <a:extLst>
              <a:ext uri="{FF2B5EF4-FFF2-40B4-BE49-F238E27FC236}">
                <a16:creationId xmlns:a16="http://schemas.microsoft.com/office/drawing/2014/main" id="{F5DF3570-4890-45E3-9215-02E5577748A6}"/>
              </a:ext>
            </a:extLst>
          </p:cNvPr>
          <p:cNvSpPr/>
          <p:nvPr/>
        </p:nvSpPr>
        <p:spPr>
          <a:xfrm>
            <a:off x="697327" y="4685774"/>
            <a:ext cx="1033748" cy="74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Ф26</a:t>
            </a:r>
            <a:r>
              <a:rPr lang="kk" sz="1100" b="1" i="0" u="none" strike="noStrike">
                <a:latin typeface="Arial"/>
                <a:cs typeface="Arial"/>
              </a:rPr>
              <a:t> 10,9</a:t>
            </a:r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Ж26</a:t>
            </a:r>
            <a:r>
              <a:rPr lang="kk" sz="1100" b="1" i="0" u="none" strike="noStrike">
                <a:latin typeface="Arial"/>
                <a:cs typeface="Arial"/>
              </a:rPr>
              <a:t> 30,3</a:t>
            </a:r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 60">
            <a:extLst>
              <a:ext uri="{FF2B5EF4-FFF2-40B4-BE49-F238E27FC236}">
                <a16:creationId xmlns:a16="http://schemas.microsoft.com/office/drawing/2014/main" id="{AEFFC305-8522-483E-A901-95D12548021E}"/>
              </a:ext>
            </a:extLst>
          </p:cNvPr>
          <p:cNvSpPr/>
          <p:nvPr/>
        </p:nvSpPr>
        <p:spPr>
          <a:xfrm>
            <a:off x="3468632" y="4681527"/>
            <a:ext cx="1033748" cy="746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Ф26</a:t>
            </a:r>
            <a:r>
              <a:rPr lang="kk" sz="1100" b="1" i="0" u="none" strike="noStrike">
                <a:latin typeface="Arial"/>
                <a:cs typeface="Arial"/>
              </a:rPr>
              <a:t> 37,05</a:t>
            </a:r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1000" b="1" i="1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rtl="0"/>
            <a:r>
              <a:rPr lang="kk" sz="1100" b="0" i="0" u="none" strike="noStrike">
                <a:latin typeface="Arial"/>
                <a:cs typeface="Arial"/>
              </a:rPr>
              <a:t>Ж26</a:t>
            </a:r>
            <a:r>
              <a:rPr lang="kk" sz="1100" b="1" i="0" u="none" strike="noStrike">
                <a:latin typeface="Arial"/>
                <a:cs typeface="Arial"/>
              </a:rPr>
              <a:t> 81,4</a:t>
            </a:r>
            <a:endParaRPr lang="ru-RU" sz="11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0" name="Chart 4">
            <a:extLst>
              <a:ext uri="{FF2B5EF4-FFF2-40B4-BE49-F238E27FC236}">
                <a16:creationId xmlns:a16="http://schemas.microsoft.com/office/drawing/2014/main" id="{C0EE91B7-18AC-4721-9637-9129313962E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49691560"/>
              </p:ext>
            </p:extLst>
          </p:nvPr>
        </p:nvGraphicFramePr>
        <p:xfrm>
          <a:off x="6222736" y="1468326"/>
          <a:ext cx="5618261" cy="1223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98" name="Chart 3">
            <a:extLst>
              <a:ext uri="{FF2B5EF4-FFF2-40B4-BE49-F238E27FC236}">
                <a16:creationId xmlns:a16="http://schemas.microsoft.com/office/drawing/2014/main" id="{BFA25706-7BB6-4DC9-B779-D9B571F432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5913920"/>
              </p:ext>
            </p:extLst>
          </p:nvPr>
        </p:nvGraphicFramePr>
        <p:xfrm>
          <a:off x="5964336" y="2327830"/>
          <a:ext cx="6035675" cy="18086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</p:spTree>
    <p:extLst>
      <p:ext uri="{BB962C8B-B14F-4D97-AF65-F5344CB8AC3E}">
        <p14:creationId xmlns:p14="http://schemas.microsoft.com/office/powerpoint/2010/main" val="2335171923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48201" y="261431"/>
            <a:ext cx="7229474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spcAft>
                <a:spcPct val="0"/>
              </a:spcAft>
            </a:pPr>
            <a:r>
              <a:rPr lang="kk" sz="1400" b="1" i="0" u="none" strike="noStrike">
                <a:latin typeface="Arial"/>
                <a:cs typeface="Arial"/>
              </a:rPr>
              <a:t>2026 жылғы 6 айдағы қаржы-шаруашылық қызметінің нәтижелері</a:t>
            </a:r>
            <a:endParaRPr lang="ru-RU" sz="14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199" y="230654"/>
            <a:ext cx="11287125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ct val="0"/>
              </a:spcAft>
            </a:pPr>
            <a:r>
              <a:rPr lang="kk" sz="1800" b="1" i="0" u="none" strike="noStrike">
                <a:solidFill>
                  <a:srgbClr val="BFBFBF"/>
                </a:solidFill>
                <a:latin typeface="Arial"/>
                <a:cs typeface="Arial"/>
              </a:rPr>
              <a:t>«Тау-Кен Самұрық» ҰТК» АҚ</a:t>
            </a:r>
            <a:endParaRPr lang="ru-RU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r>
              <a:rPr lang="kk" sz="1200" b="0" i="0" u="none" strike="noStrike">
                <a:latin typeface="Calibri"/>
              </a:rPr>
              <a:t>2</a:t>
            </a:r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52450" y="781050"/>
            <a:ext cx="11325225" cy="39052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r>
              <a:rPr lang="kk" sz="1600" b="1" i="0" u="none" strike="noStrike">
                <a:latin typeface="Calibri"/>
              </a:rPr>
              <a:t>Қаржы көрсеткіштері</a:t>
            </a:r>
          </a:p>
        </p:txBody>
      </p:sp>
      <p:sp>
        <p:nvSpPr>
          <p:cNvPr id="7" name="Oval 6"/>
          <p:cNvSpPr/>
          <p:nvPr/>
        </p:nvSpPr>
        <p:spPr>
          <a:xfrm>
            <a:off x="716915" y="58258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kk" sz="1200" b="1" i="0" u="none" strike="noStrike">
                <a:solidFill>
                  <a:srgbClr val="FF6600"/>
                </a:solidFill>
                <a:latin typeface="Arial"/>
                <a:cs typeface="Arial"/>
              </a:rPr>
              <a:t>0,04</a:t>
            </a:r>
            <a:endParaRPr lang="ru-RU" sz="1200">
              <a:solidFill>
                <a:srgbClr val="FF66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97838" y="5118040"/>
            <a:ext cx="4696855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kk" sz="1200" b="1" i="0" u="none" strike="noStrike">
                <a:latin typeface="Arial"/>
                <a:cs typeface="Arial"/>
              </a:rPr>
              <a:t>Қаржы коэффициенттері (бағалау)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8768" y="5401266"/>
            <a:ext cx="11990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kk" sz="1000" b="0" i="1" u="none" strike="noStrike" dirty="0">
                <a:latin typeface="Arial"/>
                <a:cs typeface="Arial"/>
              </a:rPr>
              <a:t>Борыш/Капитал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781677" y="5401266"/>
            <a:ext cx="112001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kk" sz="1000" b="0" i="1" u="none" strike="noStrike" dirty="0">
                <a:latin typeface="Arial"/>
                <a:cs typeface="Arial"/>
              </a:rPr>
              <a:t>Борыш/EBITDA</a:t>
            </a:r>
            <a:endParaRPr lang="ru-RU" sz="10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1886114" y="58258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kk" sz="1200" b="1" i="0" u="none" strike="noStrike">
                <a:solidFill>
                  <a:srgbClr val="FF6600"/>
                </a:solidFill>
                <a:latin typeface="Arial"/>
                <a:cs typeface="Arial"/>
              </a:rPr>
              <a:t>0,9</a:t>
            </a:r>
            <a:endParaRPr lang="ru-RU" sz="1200">
              <a:solidFill>
                <a:srgbClr val="FF660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2925597" y="5401266"/>
            <a:ext cx="982419" cy="3962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kk" sz="1000" b="0" i="1" u="none" strike="noStrike" dirty="0">
                <a:latin typeface="Arial"/>
                <a:cs typeface="Arial"/>
              </a:rPr>
              <a:t>EBITDA /Пайыздар</a:t>
            </a:r>
          </a:p>
        </p:txBody>
      </p:sp>
      <p:sp>
        <p:nvSpPr>
          <p:cNvPr id="18" name="Oval 17"/>
          <p:cNvSpPr/>
          <p:nvPr/>
        </p:nvSpPr>
        <p:spPr>
          <a:xfrm>
            <a:off x="3055313" y="58258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kk" sz="1200" b="1" i="0" u="none" strike="noStrike">
                <a:solidFill>
                  <a:srgbClr val="FF6600"/>
                </a:solidFill>
                <a:latin typeface="Arial"/>
                <a:cs typeface="Arial"/>
              </a:rPr>
              <a:t>20</a:t>
            </a:r>
            <a:endParaRPr lang="ru-RU" sz="1200">
              <a:solidFill>
                <a:srgbClr val="FF66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94693" y="5487309"/>
            <a:ext cx="1126479" cy="24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kk" sz="1000" b="0" i="1" u="none" strike="noStrike">
                <a:latin typeface="Arial"/>
                <a:cs typeface="Arial"/>
              </a:rPr>
              <a:t>ROE</a:t>
            </a:r>
            <a:endParaRPr lang="ru-RU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393711" y="58199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kk" sz="1200" b="1" i="0" u="none" strike="noStrike">
                <a:solidFill>
                  <a:srgbClr val="FF6600"/>
                </a:solidFill>
                <a:latin typeface="Arial"/>
                <a:cs typeface="Arial"/>
              </a:rPr>
              <a:t>11,7%</a:t>
            </a:r>
            <a:endParaRPr lang="ru-RU" sz="1200">
              <a:solidFill>
                <a:srgbClr val="FF6600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931922" y="5487309"/>
            <a:ext cx="1314301" cy="243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0">
              <a:spcAft>
                <a:spcPts val="600"/>
              </a:spcAft>
            </a:pPr>
            <a:r>
              <a:rPr lang="kk" sz="1000" b="0" i="1" u="none" strike="noStrike">
                <a:latin typeface="Arial"/>
                <a:cs typeface="Arial"/>
              </a:rPr>
              <a:t>ROACE</a:t>
            </a:r>
            <a:endParaRPr lang="ru-RU" sz="1000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224512" y="5825801"/>
            <a:ext cx="684000" cy="6840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r>
              <a:rPr lang="kk" sz="1200" b="1" i="0" u="none" strike="noStrike">
                <a:solidFill>
                  <a:srgbClr val="FF6600"/>
                </a:solidFill>
                <a:latin typeface="Arial"/>
                <a:cs typeface="Arial"/>
              </a:rPr>
              <a:t>12%</a:t>
            </a:r>
            <a:endParaRPr lang="ru-RU" sz="1200">
              <a:solidFill>
                <a:srgbClr val="FF6600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885546" y="4916253"/>
            <a:ext cx="2420908" cy="228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0">
              <a:spcAft>
                <a:spcPts val="600"/>
              </a:spcAft>
            </a:pPr>
            <a:r>
              <a:rPr lang="kk" sz="900" b="0" i="1" u="none" strike="noStrike">
                <a:latin typeface="Arial"/>
                <a:cs typeface="Arial"/>
              </a:rPr>
              <a:t>* Ф-факт, Б-бағалау</a:t>
            </a:r>
          </a:p>
        </p:txBody>
      </p:sp>
      <p:sp>
        <p:nvSpPr>
          <p:cNvPr id="28" name="Rectangle 22"/>
          <p:cNvSpPr/>
          <p:nvPr/>
        </p:nvSpPr>
        <p:spPr>
          <a:xfrm>
            <a:off x="7538718" y="1299868"/>
            <a:ext cx="4338956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 algn="just" rtl="0">
              <a:spcAft>
                <a:spcPts val="600"/>
              </a:spcAft>
              <a:buFont typeface="+mj-lt"/>
              <a:buAutoNum type="arabicPeriod"/>
            </a:pPr>
            <a:r>
              <a:rPr lang="kk" sz="1200" b="0" i="0" u="none" strike="noStrike" dirty="0">
                <a:latin typeface="Arial"/>
                <a:cs typeface="Arial"/>
              </a:rPr>
              <a:t>Кіріс құрылымында негізгі үлес алтынды сатудан түскен кіріс (шамамен 99%).</a:t>
            </a:r>
          </a:p>
          <a:p>
            <a:pPr marL="228600" indent="-228600" algn="just" rtl="0">
              <a:spcAft>
                <a:spcPts val="600"/>
              </a:spcAft>
              <a:buFont typeface="+mj-lt"/>
              <a:buAutoNum type="arabicPeriod"/>
            </a:pPr>
            <a:r>
              <a:rPr lang="kk" sz="1200" b="0" i="0" u="none" strike="noStrike" dirty="0">
                <a:latin typeface="Arial"/>
                <a:cs typeface="Arial"/>
              </a:rPr>
              <a:t>Кірістің өсуі алтын бағасының бір унция үшін $ 3,545-тен $ 4,699-ға дейін өсуімен байланысты. </a:t>
            </a:r>
          </a:p>
          <a:p>
            <a:pPr marL="228600" indent="-228600" algn="just" rtl="0">
              <a:spcAft>
                <a:spcPts val="600"/>
              </a:spcAft>
              <a:buFont typeface="+mj-lt"/>
              <a:buAutoNum type="arabicPeriod"/>
            </a:pPr>
            <a:r>
              <a:rPr lang="kk" sz="1200" b="0" i="0" u="none" strike="noStrike" dirty="0">
                <a:latin typeface="Arial"/>
                <a:cs typeface="Arial"/>
              </a:rPr>
              <a:t>Өзіндік құн құрылымында құрамында алтыны бар шикізатты (99%-дан астам) сатып алуға арналған шығыстар басым болды. Негізгі басқа шығындар жалақыға, негізгі құралдардың тозуына және тазартылған алтын өндірісінде қолданылатын материалдарға байланысты болды. </a:t>
            </a:r>
          </a:p>
          <a:p>
            <a:pPr marL="228600" indent="-228600" algn="just" rtl="0">
              <a:spcAft>
                <a:spcPts val="600"/>
              </a:spcAft>
              <a:buFont typeface="+mj-lt"/>
              <a:buAutoNum type="arabicPeriod"/>
            </a:pPr>
            <a:r>
              <a:rPr lang="kk" sz="1200" b="0" i="0" u="none" strike="noStrike" dirty="0">
                <a:latin typeface="Arial"/>
                <a:cs typeface="Arial"/>
              </a:rPr>
              <a:t>Пайданың өсуі қауымдастырылған ұйымдардан түсетін үлестік кірістің ұлғаюына байланысты.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algn="just" rtl="0">
              <a:spcAft>
                <a:spcPts val="600"/>
              </a:spcAft>
              <a:buFont typeface="+mj-lt"/>
              <a:buAutoNum type="arabicPeriod"/>
            </a:pPr>
            <a:r>
              <a:rPr lang="kk" sz="1200" b="0" i="0" u="none" strike="noStrike" dirty="0">
                <a:latin typeface="Arial"/>
                <a:cs typeface="Arial"/>
              </a:rPr>
              <a:t>Есепті кезеңде келтірілген күрделі шығындарға Шалқия, Алайғыр, Солтүстік Қатпар инвестициялық жобаларын іске асыруға, сондай-ақ Қаратас және Жосабай геологиялық барлау жобаларына жұмсалатын шығыстар жатады («Күрделі шығындар» бөлімін қараңыз).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:a16="http://schemas.microsoft.com/office/drawing/2014/main" id="{4249C29A-00B8-4B7A-A27C-96B9E6F83A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349800"/>
              </p:ext>
            </p:extLst>
          </p:nvPr>
        </p:nvGraphicFramePr>
        <p:xfrm>
          <a:off x="656167" y="1421055"/>
          <a:ext cx="6642100" cy="3374599"/>
        </p:xfrm>
        <a:graphic>
          <a:graphicData uri="http://schemas.openxmlformats.org/drawingml/2006/table">
            <a:tbl>
              <a:tblPr/>
              <a:tblGrid>
                <a:gridCol w="3251200">
                  <a:extLst>
                    <a:ext uri="{9D8B030D-6E8A-4147-A177-3AD203B41FA5}">
                      <a16:colId xmlns:a16="http://schemas.microsoft.com/office/drawing/2014/main" val="1389221753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374437523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1363975205"/>
                    </a:ext>
                  </a:extLst>
                </a:gridCol>
                <a:gridCol w="596900">
                  <a:extLst>
                    <a:ext uri="{9D8B030D-6E8A-4147-A177-3AD203B41FA5}">
                      <a16:colId xmlns:a16="http://schemas.microsoft.com/office/drawing/2014/main" val="2392059652"/>
                    </a:ext>
                  </a:extLst>
                </a:gridCol>
                <a:gridCol w="889000">
                  <a:extLst>
                    <a:ext uri="{9D8B030D-6E8A-4147-A177-3AD203B41FA5}">
                      <a16:colId xmlns:a16="http://schemas.microsoft.com/office/drawing/2014/main" val="1954643000"/>
                    </a:ext>
                  </a:extLst>
                </a:gridCol>
              </a:tblGrid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млн теңге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6АЙ 2025Ф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6АЙ 2026Ф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Өзг.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2026Б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5674007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Түсім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633 939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1 070 412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2 230 681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8565090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Өзіндік құны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630 502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1 071 086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2 224 238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4084737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Жалпы пайда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3 437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-674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-120%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6 443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18610403"/>
                  </a:ext>
                </a:extLst>
              </a:tr>
              <a:tr h="249512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Жалпы пайда бойынша рентабельділік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-112%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0730202"/>
                  </a:ext>
                </a:extLst>
              </a:tr>
              <a:tr h="21509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EBITDA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48 264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43 386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77 200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9722519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EBITDA бойынша рентабельділік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-47%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5997630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Таза пайда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54 462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111 403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44</a:t>
                      </a:r>
                      <a:r>
                        <a:rPr lang="kk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 0</a:t>
                      </a: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</a:t>
                      </a:r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5842654"/>
                  </a:ext>
                </a:extLst>
              </a:tr>
              <a:tr h="224418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Таза пайда бойынша рентабельділік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3005023"/>
                  </a:ext>
                </a:extLst>
              </a:tr>
              <a:tr h="271022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Операциялардан түскен таза ақша ағыны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3 937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-19 806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-603%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-14 069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584512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Күрделі шығындар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15 406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10 792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-30%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111 718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5583655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млн теңге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 маусым 25Ф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 маусым 26Ф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Өзг.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Маусым 2026 Б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669779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Қарыз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80 099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37 048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-54%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266603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Меншікті капитал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843 624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954 993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963 561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3358480"/>
                  </a:ext>
                </a:extLst>
              </a:tr>
              <a:tr h="207927">
                <a:tc>
                  <a:txBody>
                    <a:bodyPr/>
                    <a:lstStyle/>
                    <a:p>
                      <a:pPr algn="l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Активтер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968 037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1 030 001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kk" sz="11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1 005 235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1361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059018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Chart 36"/>
          <p:cNvGraphicFramePr/>
          <p:nvPr/>
        </p:nvGraphicFramePr>
        <p:xfrm>
          <a:off x="405154" y="1835067"/>
          <a:ext cx="4991479" cy="2646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Chart 22"/>
          <p:cNvGraphicFramePr/>
          <p:nvPr/>
        </p:nvGraphicFramePr>
        <p:xfrm>
          <a:off x="-7873514" y="4711344"/>
          <a:ext cx="6876849" cy="35471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0" name="Chart 2"/>
          <p:cNvGraphicFramePr/>
          <p:nvPr>
            <p:extLst>
              <p:ext uri="{D42A27DB-BD31-4B8C-83A1-F6EECF244321}">
                <p14:modId xmlns:p14="http://schemas.microsoft.com/office/powerpoint/2010/main" val="4273722364"/>
              </p:ext>
            </p:extLst>
          </p:nvPr>
        </p:nvGraphicFramePr>
        <p:xfrm>
          <a:off x="495767" y="1973968"/>
          <a:ext cx="4497079" cy="3616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457199" y="230654"/>
            <a:ext cx="11287125" cy="365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k" sz="1800" b="1" i="0" u="none" strike="noStrike" kern="1200" cap="none" spc="0" normalizeH="0" baseline="0" noProof="0">
                <a:ln>
                  <a:noFill/>
                </a:ln>
                <a:solidFill>
                  <a:srgbClr val="BFBFBF"/>
                </a:solidFill>
                <a:uLnTx/>
                <a:uFillTx/>
                <a:latin typeface="Arial"/>
                <a:ea typeface="+mn-ea"/>
                <a:cs typeface="Arial"/>
              </a:rPr>
              <a:t>«Тау-Кен Самұрық» ҰТК» АҚ</a:t>
            </a: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k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uLnTx/>
                <a:uFillTx/>
                <a:latin typeface="Calibri"/>
                <a:ea typeface="+mn-ea"/>
                <a:cs typeface="+mn-cs"/>
              </a:rPr>
              <a:t>3</a:t>
            </a: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901756" y="1383418"/>
            <a:ext cx="3708844" cy="5032622"/>
          </a:xfrm>
          <a:prstGeom prst="rect">
            <a:avLst/>
          </a:prstGeom>
          <a:noFill/>
          <a:ln w="57150">
            <a:solidFill>
              <a:srgbClr val="F9E3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5153949" y="1371710"/>
            <a:ext cx="1908000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5153949" y="1409286"/>
            <a:ext cx="2679402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ШалқияЦинк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801730" y="1388444"/>
            <a:ext cx="3040792" cy="2040555"/>
          </a:xfrm>
          <a:prstGeom prst="rect">
            <a:avLst/>
          </a:prstGeom>
          <a:noFill/>
          <a:ln w="57150">
            <a:solidFill>
              <a:srgbClr val="F9E3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8701584" y="1388445"/>
            <a:ext cx="1908000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8917756" y="1432509"/>
            <a:ext cx="2350162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Алайғыр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01730" y="3573558"/>
            <a:ext cx="3040791" cy="2207507"/>
          </a:xfrm>
          <a:prstGeom prst="rect">
            <a:avLst/>
          </a:prstGeom>
          <a:noFill/>
          <a:ln w="57150">
            <a:solidFill>
              <a:srgbClr val="F9E3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6803994" y="3598670"/>
            <a:ext cx="1908000" cy="0"/>
          </a:xfrm>
          <a:prstGeom prst="line">
            <a:avLst/>
          </a:prstGeom>
          <a:ln w="57150">
            <a:solidFill>
              <a:schemeClr val="bg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8917756" y="3669790"/>
            <a:ext cx="2826567" cy="274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Солтүстік Қатпар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552450" y="1261393"/>
            <a:ext cx="1265576" cy="267647"/>
          </a:xfrm>
          <a:prstGeom prst="round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млн теңге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3977627" y="5913368"/>
            <a:ext cx="1024114" cy="434926"/>
          </a:xfrm>
          <a:prstGeom prst="round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ГБЖ жобалары</a:t>
            </a:r>
            <a:endParaRPr kumimoji="0" lang="ru-RU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13106" y="5985918"/>
            <a:ext cx="110178" cy="171608"/>
          </a:xfrm>
          <a:prstGeom prst="rect">
            <a:avLst/>
          </a:prstGeom>
          <a:solidFill>
            <a:srgbClr val="FFBA8B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959648" y="5913368"/>
            <a:ext cx="748451" cy="434926"/>
          </a:xfrm>
          <a:prstGeom prst="round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Алайғыр</a:t>
            </a:r>
            <a:endParaRPr kumimoji="0" lang="ru-RU" sz="105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846938" y="5974782"/>
            <a:ext cx="131712" cy="164034"/>
          </a:xfrm>
          <a:prstGeom prst="rect">
            <a:avLst/>
          </a:prstGeom>
          <a:solidFill>
            <a:schemeClr val="bg2">
              <a:lumMod val="75000"/>
            </a:schemeClr>
          </a:solidFill>
          <a:ln w="6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820816" y="5920592"/>
            <a:ext cx="2018881" cy="434926"/>
          </a:xfrm>
          <a:prstGeom prst="roundRect">
            <a:avLst/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Солтүстік Катпар және Жоғарғы Қайрақты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696010" y="6006190"/>
            <a:ext cx="131712" cy="151336"/>
          </a:xfrm>
          <a:prstGeom prst="rect">
            <a:avLst/>
          </a:prstGeom>
          <a:solidFill>
            <a:schemeClr val="accent2">
              <a:lumMod val="75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ular Callout 48"/>
          <p:cNvSpPr/>
          <p:nvPr/>
        </p:nvSpPr>
        <p:spPr>
          <a:xfrm>
            <a:off x="552450" y="1485126"/>
            <a:ext cx="2236787" cy="274320"/>
          </a:xfrm>
          <a:prstGeom prst="wedgeRectCallout">
            <a:avLst>
              <a:gd name="adj1" fmla="val 28911"/>
              <a:gd name="adj2" fmla="val 77779"/>
            </a:avLst>
          </a:prstGeom>
          <a:noFill/>
          <a:ln w="6350"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Есепті кезеңдегі факт           </a:t>
            </a:r>
          </a:p>
        </p:txBody>
      </p:sp>
      <p:sp>
        <p:nvSpPr>
          <p:cNvPr id="58" name="Rectangle 54"/>
          <p:cNvSpPr/>
          <p:nvPr/>
        </p:nvSpPr>
        <p:spPr>
          <a:xfrm>
            <a:off x="8917755" y="1624974"/>
            <a:ext cx="2924765" cy="739680"/>
          </a:xfrm>
          <a:prstGeom prst="rect">
            <a:avLst/>
          </a:prstGeom>
          <a:noFill/>
          <a:ln w="57150">
            <a:noFill/>
          </a:ln>
        </p:spPr>
        <p:txBody>
          <a:bodyPr wrap="square" lIns="126000" tIns="126000" rIns="126000" bIns="126000">
            <a:spAutoFit/>
          </a:bodyPr>
          <a:lstStyle/>
          <a:p>
            <a:pPr algn="just" rtl="0">
              <a:spcAft>
                <a:spcPts val="600"/>
              </a:spcAft>
              <a:defRPr/>
            </a:pPr>
            <a:r>
              <a:rPr lang="kk" sz="900" b="1" i="0" u="none" strike="noStrike">
                <a:solidFill>
                  <a:srgbClr val="000000"/>
                </a:solidFill>
                <a:latin typeface="Arial"/>
                <a:cs typeface="Arial"/>
              </a:rPr>
              <a:t>6ай 2026 ж</a:t>
            </a:r>
            <a:endParaRPr lang="ru-RU" sz="900" b="1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 rtl="0">
              <a:spcAft>
                <a:spcPts val="600"/>
              </a:spcAft>
              <a:buFont typeface="Times New Roman" panose="02020603050405020304" pitchFamily="18" charset="0"/>
              <a:buChar char="-"/>
              <a:defRPr/>
            </a:pPr>
            <a:r>
              <a:rPr lang="kk" sz="900" b="0" i="0" u="none" strike="noStrike">
                <a:solidFill>
                  <a:srgbClr val="000000"/>
                </a:solidFill>
                <a:latin typeface="Arial"/>
                <a:cs typeface="Arial"/>
              </a:rPr>
              <a:t>Жобаны сүйемелдеу жөніндегі іс-шараларды қаржыландыру жалғасуда.</a:t>
            </a:r>
          </a:p>
        </p:txBody>
      </p:sp>
      <p:sp>
        <p:nvSpPr>
          <p:cNvPr id="59" name="Rectangle 56"/>
          <p:cNvSpPr/>
          <p:nvPr/>
        </p:nvSpPr>
        <p:spPr>
          <a:xfrm>
            <a:off x="8836885" y="4091480"/>
            <a:ext cx="3040790" cy="739680"/>
          </a:xfrm>
          <a:prstGeom prst="rect">
            <a:avLst/>
          </a:prstGeom>
          <a:noFill/>
          <a:ln w="57150">
            <a:noFill/>
          </a:ln>
        </p:spPr>
        <p:txBody>
          <a:bodyPr wrap="square" lIns="126000" tIns="126000" rIns="126000" bIns="12600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lang="kk" sz="900" b="1" i="0" u="none" strike="noStrike">
                <a:latin typeface="Arial"/>
                <a:cs typeface="Arial"/>
              </a:rPr>
              <a:t>6ай 2026 ж </a:t>
            </a:r>
            <a:endParaRPr lang="ru-RU" sz="900" b="1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-"/>
              <a:defRPr/>
            </a:pPr>
            <a:r>
              <a:rPr lang="kk" sz="900" b="0" i="0" u="none" strike="noStrike">
                <a:latin typeface="Arial"/>
                <a:ea typeface="+mn-ea"/>
                <a:cs typeface="Arial"/>
              </a:rPr>
              <a:t>Қатысу үлесі қайта тіркелді, жоба серіктестермен бірлесіп іске асырылуда.</a:t>
            </a:r>
            <a:endParaRPr kumimoji="0" lang="ru-RU" sz="85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" name="Rectangular Callout 35"/>
          <p:cNvSpPr/>
          <p:nvPr/>
        </p:nvSpPr>
        <p:spPr>
          <a:xfrm>
            <a:off x="2139885" y="3573559"/>
            <a:ext cx="958614" cy="304800"/>
          </a:xfrm>
          <a:prstGeom prst="wedgeRectCallout">
            <a:avLst>
              <a:gd name="adj1" fmla="val 28911"/>
              <a:gd name="adj2" fmla="val 77779"/>
            </a:avLst>
          </a:prstGeom>
          <a:noFill/>
          <a:ln w="6350"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10 864</a:t>
            </a:r>
          </a:p>
        </p:txBody>
      </p:sp>
      <p:sp>
        <p:nvSpPr>
          <p:cNvPr id="62" name="Rectangle 1"/>
          <p:cNvSpPr/>
          <p:nvPr/>
        </p:nvSpPr>
        <p:spPr>
          <a:xfrm>
            <a:off x="4648201" y="261431"/>
            <a:ext cx="7229474" cy="3048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k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2026 жылғы 6 айдағы қаржы-шаруашылық қызметінің нәтижелері</a:t>
            </a:r>
            <a:endParaRPr kumimoji="0" lang="ru-RU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3" name="Rectangle 7"/>
          <p:cNvSpPr/>
          <p:nvPr/>
        </p:nvSpPr>
        <p:spPr>
          <a:xfrm>
            <a:off x="552450" y="781050"/>
            <a:ext cx="11325225" cy="39052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kk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uLnTx/>
                <a:uFillTx/>
                <a:latin typeface="Calibri"/>
                <a:ea typeface="+mn-ea"/>
                <a:cs typeface="+mn-cs"/>
              </a:rPr>
              <a:t>Күрделі шығындар</a:t>
            </a:r>
          </a:p>
        </p:txBody>
      </p:sp>
      <p:sp>
        <p:nvSpPr>
          <p:cNvPr id="33" name="Rectangle 37"/>
          <p:cNvSpPr/>
          <p:nvPr/>
        </p:nvSpPr>
        <p:spPr>
          <a:xfrm>
            <a:off x="4870927" y="1606974"/>
            <a:ext cx="3722096" cy="4636173"/>
          </a:xfrm>
          <a:prstGeom prst="rect">
            <a:avLst/>
          </a:prstGeom>
          <a:noFill/>
          <a:ln w="57150">
            <a:noFill/>
          </a:ln>
        </p:spPr>
        <p:txBody>
          <a:bodyPr wrap="square" lIns="126000" tIns="126000" rIns="126000" bIns="126000">
            <a:spAutoFit/>
          </a:bodyPr>
          <a:lstStyle/>
          <a:p>
            <a:pPr algn="just" rtl="0">
              <a:spcAft>
                <a:spcPts val="600"/>
              </a:spcAft>
              <a:defRPr/>
            </a:pPr>
            <a:r>
              <a:rPr lang="kk" sz="900" b="1" i="0" u="none" strike="noStrike" dirty="0">
                <a:solidFill>
                  <a:srgbClr val="000000"/>
                </a:solidFill>
                <a:latin typeface="Arial"/>
                <a:cs typeface="Arial"/>
              </a:rPr>
              <a:t>6ай 2026 ж</a:t>
            </a:r>
            <a:endParaRPr lang="en-US" sz="9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 rtl="0">
              <a:lnSpc>
                <a:spcPct val="115000"/>
              </a:lnSpc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  <a:defRPr/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KazRC кодексінің стандарты бойынша ресурстар мен қорларды қайта бағалау бойынша жұмыс аяқталды, есеп ресурстар мен қорларды мемлекеттік теңгерімге қою үшін Геология комитетіне жіберілді. </a:t>
            </a:r>
          </a:p>
          <a:p>
            <a:pPr algn="just" rtl="0">
              <a:spcAft>
                <a:spcPts val="600"/>
              </a:spcAft>
              <a:defRPr/>
            </a:pPr>
            <a:r>
              <a:rPr lang="kk" sz="900" b="1" i="0" u="none" strike="noStrike" dirty="0">
                <a:solidFill>
                  <a:srgbClr val="000000"/>
                </a:solidFill>
                <a:latin typeface="Arial"/>
                <a:cs typeface="Arial"/>
              </a:rPr>
              <a:t>6ай - 9ай 2026 ж </a:t>
            </a:r>
          </a:p>
          <a:p>
            <a:pPr marL="342900" lvl="0" indent="-342900" algn="just" rtl="0"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РРС енгізу бойынша технологиялық регламент әзірлеу. ҒЗЖ 1-кезеңі орындалды.</a:t>
            </a:r>
          </a:p>
          <a:p>
            <a:pPr marL="342900" indent="-342900" algn="just" rtl="0"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Геология комитеті ресурстарды қайта бағалау жөніндегі материалдарға сараптама жүргізу үшін тәуелсіз сарапшы тағайындады.</a:t>
            </a:r>
          </a:p>
          <a:p>
            <a:pPr marL="342900" lvl="0" indent="-342900" algn="just" rtl="0"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Байыту фабрикасы мен қалдық қоймасын салу бойынша ЖСҚ-ны түзету.</a:t>
            </a:r>
            <a:r>
              <a:rPr lang="kk" sz="900" b="0" i="0" u="none" strike="noStrike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</a:p>
          <a:p>
            <a:pPr marL="342900" lvl="0" indent="-342900" algn="just" rtl="0"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ЖЭС пен су құбырын қайта қалпына келтіру. ҚМЖ басталды. Конструкцияларды тазалаумен және материалдарды тасымалдаумен бөлшектеу және жер жұмыстары жүргізілді, </a:t>
            </a:r>
          </a:p>
          <a:p>
            <a:pPr marL="342900" lvl="0" indent="-342900" algn="just" rtl="0"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РРС технологиялық желісін бейімдеу бойынша ЖСҚ әзірлеу. </a:t>
            </a:r>
          </a:p>
          <a:p>
            <a:pPr marL="342900" indent="-342900" algn="just" rtl="0"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Орындалған тау-кен дайындық жұмыстарының көлемі 65 мың м3 құрады.</a:t>
            </a:r>
          </a:p>
          <a:p>
            <a:pPr marL="342900" lvl="0" indent="-342900" algn="just" rtl="0"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Байыту фабрикасы мен Кен беру кешенінің жабдықтарын жеткізу. </a:t>
            </a:r>
          </a:p>
          <a:p>
            <a:pPr marL="342900" lvl="0" indent="-342900" algn="just" rtl="0">
              <a:spcAft>
                <a:spcPts val="800"/>
              </a:spcAft>
              <a:buFont typeface="Times New Roman" panose="02020603050405020304" pitchFamily="18" charset="0"/>
              <a:buChar char="-"/>
              <a:tabLst>
                <a:tab pos="678815" algn="l"/>
              </a:tabLst>
            </a:pPr>
            <a:r>
              <a:rPr lang="kk" sz="900" b="0" i="0" u="none" strike="noStrike" dirty="0">
                <a:solidFill>
                  <a:srgbClr val="000000"/>
                </a:solidFill>
                <a:latin typeface="Arial"/>
                <a:cs typeface="Arial"/>
              </a:rPr>
              <a:t>Активті сату тәсілін анықтау.</a:t>
            </a:r>
          </a:p>
        </p:txBody>
      </p:sp>
      <p:sp>
        <p:nvSpPr>
          <p:cNvPr id="34" name="Rectangle 44">
            <a:extLst>
              <a:ext uri="{FF2B5EF4-FFF2-40B4-BE49-F238E27FC236}">
                <a16:creationId xmlns:a16="http://schemas.microsoft.com/office/drawing/2014/main" id="{C065955D-E9C6-4920-B9D6-57D683A9DDAE}"/>
              </a:ext>
            </a:extLst>
          </p:cNvPr>
          <p:cNvSpPr/>
          <p:nvPr/>
        </p:nvSpPr>
        <p:spPr>
          <a:xfrm>
            <a:off x="3836676" y="5987480"/>
            <a:ext cx="131712" cy="151336"/>
          </a:xfrm>
          <a:prstGeom prst="rect">
            <a:avLst/>
          </a:prstGeom>
          <a:solidFill>
            <a:srgbClr val="F9E3AE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ounded Rectangle 39">
            <a:extLst>
              <a:ext uri="{FF2B5EF4-FFF2-40B4-BE49-F238E27FC236}">
                <a16:creationId xmlns:a16="http://schemas.microsoft.com/office/drawing/2014/main" id="{4C183F51-D53F-4EC6-B798-667153B09BCC}"/>
              </a:ext>
            </a:extLst>
          </p:cNvPr>
          <p:cNvSpPr/>
          <p:nvPr/>
        </p:nvSpPr>
        <p:spPr>
          <a:xfrm>
            <a:off x="151973" y="5880428"/>
            <a:ext cx="867221" cy="346234"/>
          </a:xfrm>
          <a:prstGeom prst="roundRect">
            <a:avLst>
              <a:gd name="adj" fmla="val 50000"/>
            </a:avLst>
          </a:prstGeom>
          <a:noFill/>
          <a:ln w="6350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r>
              <a:rPr kumimoji="0" lang="kk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uLnTx/>
                <a:uFillTx/>
                <a:latin typeface="Arial"/>
                <a:ea typeface="+mn-ea"/>
                <a:cs typeface="Arial"/>
              </a:rPr>
              <a:t>Шалқия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660724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8.0.23"/>
  <p:tag name="AS_OS" val="Unix 6.1.158.178"/>
  <p:tag name="AS_RELEASE_DATE" val="2024.11.14"/>
  <p:tag name="AS_TITLE" val="Aspose.Slides for .NET6"/>
  <p:tag name="AS_VERSION" val="24.1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Calibri Light" panose="020F03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Calibri" panose="020F0502020204030204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Calibri Light" panose="020F0302020204030204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Calibri" panose="020F0502020204030204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Calibri Light" panose="020F0302020204030204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Calibri" panose="020F0502020204030204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Calibri Light" panose="020F0302020204030204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Calibri" panose="020F0502020204030204"/>
      <a:cs typeface="Arial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Application xmlns="http://www.sap.com/cof/ao/powerpoint/application">
  <com.sap.ip.bi.pioneer>
    <Version>1</Version>
    <AAO_Revision>2.8.2500.1937</AAO_Revision>
    <RefreshOnOpen>False</RefreshOnOpen>
    <PlanningModeSetToChangeMode>True</PlanningModeSetToChangeMode>
    <Cleaned>False</Cleaned>
    <ForcePromptOnInitialRefresh>False</ForcePromptOnInitialRefresh>
    <StorePromptsInDocument>True</StorePromptsInDocument>
    <MergeVariables>False</MergeVariables>
    <RefreshPlanningObjectsOnRefreshAll>True</RefreshPlanningObjectsOnRefreshAll>
    <Items/>
  </com.sap.ip.bi.pioneer>
</Application>
</file>

<file path=customXml/item2.xml><?xml version="1.0" encoding="utf-8"?>
<Application xmlns="http://www.sap.com/cof/powerpoint/application">
  <Version>2</Version>
  <Revision>2.8.2500.1937</Revision>
</Application>
</file>

<file path=customXml/itemProps1.xml><?xml version="1.0" encoding="utf-8"?>
<ds:datastoreItem xmlns:ds="http://schemas.openxmlformats.org/officeDocument/2006/customXml" ds:itemID="{D58AE52B-350A-4A11-80BA-0124C6605263}">
  <ds:schemaRefs>
    <ds:schemaRef ds:uri="http://www.sap.com/cof/ao/powerpoint/application"/>
  </ds:schemaRefs>
</ds:datastoreItem>
</file>

<file path=customXml/itemProps2.xml><?xml version="1.0" encoding="utf-8"?>
<ds:datastoreItem xmlns:ds="http://schemas.openxmlformats.org/officeDocument/2006/customXml" ds:itemID="{2FD18E38-C547-499A-8500-B2472EC9B914}">
  <ds:schemaRefs>
    <ds:schemaRef ds:uri="http://www.sap.com/cof/powerpoint/applic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16857</TotalTime>
  <Words>642</Words>
  <Application>Microsoft Office PowerPoint</Application>
  <PresentationFormat>Широкоэкранный</PresentationFormat>
  <Paragraphs>182</Paragraphs>
  <Slides>3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Айткожина Асель Сериккызы</dc:creator>
  <cp:lastModifiedBy>Егембердиева Дана Бахытбековна</cp:lastModifiedBy>
  <cp:revision>492</cp:revision>
  <cp:lastPrinted>2025-06-13T04:54:51Z</cp:lastPrinted>
  <dcterms:created xsi:type="dcterms:W3CDTF">2021-09-03T09:26:51Z</dcterms:created>
  <dcterms:modified xsi:type="dcterms:W3CDTF">2026-10-02T04:03:31Z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TCat_8ea2e48f-8bd8-490e-801a-a87c246152ca_Id">
    <vt:lpwstr>8ea2e48f-8bd8-490e-801a-a87c246152ca</vt:lpwstr>
  </property>
  <property fmtid="{D5CDD505-2E9C-101B-9397-08002B2CF9AE}" pid="3" name="STCat_8ea2e48f-8bd8-490e-801a-a87c246152ca_Name">
    <vt:lpwstr>КОНФИДЕНЦИАЛЬНО</vt:lpwstr>
  </property>
  <property fmtid="{D5CDD505-2E9C-101B-9397-08002B2CF9AE}" pid="4" name="STCat_8ea2e48f-8bd8-490e-801a-a87c246152ca_Version">
    <vt:lpwstr>1</vt:lpwstr>
  </property>
</Properties>
</file>